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</p:sldIdLst>
  <p:sldSz cy="6858000" cx="9144000"/>
  <p:notesSz cx="6858000" cy="9144000"/>
  <p:embeddedFontLst>
    <p:embeddedFont>
      <p:font typeface="Merriweather Sans"/>
      <p:regular r:id="rId76"/>
      <p:bold r:id="rId77"/>
      <p:italic r:id="rId78"/>
      <p:boldItalic r:id="rId79"/>
    </p:embeddedFont>
    <p:embeddedFont>
      <p:font typeface="Arimo"/>
      <p:regular r:id="rId80"/>
      <p:bold r:id="rId81"/>
      <p:italic r:id="rId82"/>
      <p:boldItalic r:id="rId83"/>
    </p:embeddedFont>
    <p:embeddedFont>
      <p:font typeface="Quattrocento Sans"/>
      <p:regular r:id="rId84"/>
      <p:bold r:id="rId85"/>
      <p:italic r:id="rId86"/>
      <p:boldItalic r:id="rId8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2C5AA8D-1366-4A76-969D-859EF34E9344}">
  <a:tblStyle styleId="{22C5AA8D-1366-4A76-969D-859EF34E9344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QuattrocentoSans-regular.fntdata"/><Relationship Id="rId83" Type="http://schemas.openxmlformats.org/officeDocument/2006/relationships/font" Target="fonts/Arimo-boldItalic.fntdata"/><Relationship Id="rId42" Type="http://schemas.openxmlformats.org/officeDocument/2006/relationships/slide" Target="slides/slide36.xml"/><Relationship Id="rId86" Type="http://schemas.openxmlformats.org/officeDocument/2006/relationships/font" Target="fonts/QuattrocentoSans-italic.fntdata"/><Relationship Id="rId41" Type="http://schemas.openxmlformats.org/officeDocument/2006/relationships/slide" Target="slides/slide35.xml"/><Relationship Id="rId85" Type="http://schemas.openxmlformats.org/officeDocument/2006/relationships/font" Target="fonts/QuattrocentoSans-bold.fntdata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87" Type="http://schemas.openxmlformats.org/officeDocument/2006/relationships/font" Target="fonts/QuattrocentoSans-boldItalic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Arimo-regular.fntdata"/><Relationship Id="rId82" Type="http://schemas.openxmlformats.org/officeDocument/2006/relationships/font" Target="fonts/Arimo-italic.fntdata"/><Relationship Id="rId81" Type="http://schemas.openxmlformats.org/officeDocument/2006/relationships/font" Target="fonts/Arim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font" Target="fonts/MerriweatherSans-bold.fntdata"/><Relationship Id="rId32" Type="http://schemas.openxmlformats.org/officeDocument/2006/relationships/slide" Target="slides/slide26.xml"/><Relationship Id="rId76" Type="http://schemas.openxmlformats.org/officeDocument/2006/relationships/font" Target="fonts/MerriweatherSans-regular.fntdata"/><Relationship Id="rId35" Type="http://schemas.openxmlformats.org/officeDocument/2006/relationships/slide" Target="slides/slide29.xml"/><Relationship Id="rId79" Type="http://schemas.openxmlformats.org/officeDocument/2006/relationships/font" Target="fonts/MerriweatherSans-boldItalic.fntdata"/><Relationship Id="rId34" Type="http://schemas.openxmlformats.org/officeDocument/2006/relationships/slide" Target="slides/slide28.xml"/><Relationship Id="rId78" Type="http://schemas.openxmlformats.org/officeDocument/2006/relationships/font" Target="fonts/MerriweatherSans-italic.fntdata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" name="Google Shape;9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3:notes"/>
          <p:cNvSpPr/>
          <p:nvPr>
            <p:ph idx="2" type="sldImg"/>
          </p:nvPr>
        </p:nvSpPr>
        <p:spPr>
          <a:xfrm>
            <a:off x="895350" y="492125"/>
            <a:ext cx="5048250" cy="3786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49:notes"/>
          <p:cNvSpPr/>
          <p:nvPr>
            <p:ph idx="2" type="sldImg"/>
          </p:nvPr>
        </p:nvSpPr>
        <p:spPr>
          <a:xfrm>
            <a:off x="895350" y="492125"/>
            <a:ext cx="5048250" cy="3786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4" name="Google Shape;524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51:notes"/>
          <p:cNvSpPr/>
          <p:nvPr>
            <p:ph idx="2" type="sldImg"/>
          </p:nvPr>
        </p:nvSpPr>
        <p:spPr>
          <a:xfrm>
            <a:off x="895350" y="492125"/>
            <a:ext cx="5048250" cy="37861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2" name="Google Shape;542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таблица" type="tbl">
  <p:cSld name="TABL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0" y="620688"/>
            <a:ext cx="9144000" cy="5976664"/>
          </a:xfrm>
          <a:prstGeom prst="rect">
            <a:avLst/>
          </a:prstGeom>
          <a:solidFill>
            <a:schemeClr val="lt1"/>
          </a:solidFill>
          <a:ln cap="flat" cmpd="sng" w="571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41" name="Google Shape;41;p7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7" name="Google Shape;47;p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8" name="Google Shape;48;p8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54" name="Google Shape;54;p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55" name="Google Shape;55;p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56" name="Google Shape;56;p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57" name="Google Shape;57;p9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63" name="Google Shape;63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64" name="Google Shape;64;p10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CC"/>
            </a:gs>
            <a:gs pos="100000">
              <a:srgbClr val="E1F4FF"/>
            </a:gs>
          </a:gsLst>
          <a:lin ang="54000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uk.wikipedia.org/wiki/Microsoft" TargetMode="External"/><Relationship Id="rId4" Type="http://schemas.openxmlformats.org/officeDocument/2006/relationships/hyperlink" Target="http://uk.wikipedia.org/wiki/%D0%92%D0%B5%D0%B1-%D0%B7%D0%B0%D1%81%D1%82%D0%BE%D1%81%D1%83%D0%BD%D0%BE%D0%BA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9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0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uk.wikipedia.org/wiki/.NET_Framework#.NET_Framework_1.0" TargetMode="External"/><Relationship Id="rId4" Type="http://schemas.openxmlformats.org/officeDocument/2006/relationships/hyperlink" Target="http://uk.wikipedia.org/wiki/.NET_Framework#.NET_Framework_1.1" TargetMode="External"/><Relationship Id="rId9" Type="http://schemas.openxmlformats.org/officeDocument/2006/relationships/hyperlink" Target="http://uk.wikipedia.org/wiki/.NET_Framework#.NET_Framework_4.5" TargetMode="External"/><Relationship Id="rId5" Type="http://schemas.openxmlformats.org/officeDocument/2006/relationships/hyperlink" Target="http://uk.wikipedia.org/wiki/.NET_Framework#.NET_Framework_2.0" TargetMode="External"/><Relationship Id="rId6" Type="http://schemas.openxmlformats.org/officeDocument/2006/relationships/hyperlink" Target="http://uk.wikipedia.org/wiki/.NET_Framework#.NET_Framework_3.0" TargetMode="External"/><Relationship Id="rId7" Type="http://schemas.openxmlformats.org/officeDocument/2006/relationships/hyperlink" Target="http://uk.wikipedia.org/wiki/.NET_Framework#.NET_Framework_3.5" TargetMode="External"/><Relationship Id="rId8" Type="http://schemas.openxmlformats.org/officeDocument/2006/relationships/hyperlink" Target="http://uk.wikipedia.org/wiki/.NET_Framework#.NET_Framework_4.0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hyperlink" Target="https://devblogs.microsoft.com/dotnet/?s=%22.net+framework%22" TargetMode="External"/><Relationship Id="rId5" Type="http://schemas.openxmlformats.org/officeDocument/2006/relationships/hyperlink" Target="https://docs.microsoft.com/ru-ru/dotnet/core/introduction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8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idx="4294967295" type="ctrTitle"/>
          </p:nvPr>
        </p:nvSpPr>
        <p:spPr>
          <a:xfrm>
            <a:off x="528889" y="5413709"/>
            <a:ext cx="7772400" cy="1440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ru-RU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ru-RU" sz="2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Основи розробки ПЗ на платформі .NET</a:t>
            </a:r>
            <a:br>
              <a:rPr b="0" i="0" lang="ru-RU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-RU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-RU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24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Лекція №1</a:t>
            </a:r>
            <a:br>
              <a:rPr b="0" i="0" lang="ru-RU" sz="24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24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Огляд архітектури  .NET Framework. Модель виконання коду в середовищі CLR. Класи. Об’єкти</a:t>
            </a:r>
            <a:br>
              <a:rPr b="0" i="0" lang="ru-RU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-RU" sz="3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-RU" sz="3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-RU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-RU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-RU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-RU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-RU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-RU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3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5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98" name="Google Shape;9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3932" y="92362"/>
            <a:ext cx="647774" cy="77733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/>
          <p:nvPr/>
        </p:nvSpPr>
        <p:spPr>
          <a:xfrm>
            <a:off x="511072" y="985989"/>
            <a:ext cx="3310136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Національний технічний університет України «КИЇВСЬКИЙ ПОЛІТЕХНИЧНИЙ ІНСТИТУТ імені  ІГОРЯ СІКОРСЬКОГО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6786" y="96270"/>
            <a:ext cx="655414" cy="77342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/>
          <p:nvPr/>
        </p:nvSpPr>
        <p:spPr>
          <a:xfrm>
            <a:off x="4415089" y="1003065"/>
            <a:ext cx="343740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Кафедра Автоматики та Управління в Технічних Системах</a:t>
            </a:r>
            <a:endParaRPr b="1" sz="16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5"/>
          <p:cNvSpPr/>
          <p:nvPr/>
        </p:nvSpPr>
        <p:spPr>
          <a:xfrm>
            <a:off x="6524600" y="5922059"/>
            <a:ext cx="163373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Лектор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Проскура C.Л.</a:t>
            </a:r>
            <a:endParaRPr b="1" sz="1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idx="4294967295" type="body"/>
          </p:nvPr>
        </p:nvSpPr>
        <p:spPr>
          <a:xfrm>
            <a:off x="76200" y="1295400"/>
            <a:ext cx="9144000" cy="533400"/>
          </a:xfrm>
          <a:prstGeom prst="rect">
            <a:avLst/>
          </a:prstGeom>
          <a:gradFill>
            <a:gsLst>
              <a:gs pos="0">
                <a:srgbClr val="FFFFCC"/>
              </a:gs>
              <a:gs pos="100000">
                <a:srgbClr val="E1F4FF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95300" lvl="1" marL="609600" rtl="0" algn="l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Noto Sans Symbols"/>
              <a:buNone/>
            </a:pPr>
            <a:r>
              <a:rPr b="1" lang="ru-RU" sz="2400">
                <a:solidFill>
                  <a:schemeClr val="hlink"/>
                </a:solidFill>
              </a:rPr>
              <a:t>2. Бібліотека класів - .NET Framework class library</a:t>
            </a:r>
            <a:r>
              <a:rPr lang="ru-RU" sz="2400">
                <a:solidFill>
                  <a:schemeClr val="hlink"/>
                </a:solidFill>
              </a:rPr>
              <a:t> </a:t>
            </a:r>
            <a:endParaRPr sz="2400">
              <a:solidFill>
                <a:schemeClr val="hlink"/>
              </a:solidFill>
            </a:endParaRPr>
          </a:p>
          <a:p>
            <a:pPr indent="-419100" lvl="0" marL="571500" rtl="0" algn="l">
              <a:spcBef>
                <a:spcPts val="48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hlink"/>
              </a:solidFill>
            </a:endParaRPr>
          </a:p>
          <a:p>
            <a:pPr indent="-571500" lvl="0" marL="571500" rtl="0" algn="l">
              <a:spcBef>
                <a:spcPts val="48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hlink"/>
              </a:solidFill>
            </a:endParaRPr>
          </a:p>
        </p:txBody>
      </p:sp>
      <p:sp>
        <p:nvSpPr>
          <p:cNvPr id="162" name="Google Shape;162;p24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gradFill>
            <a:gsLst>
              <a:gs pos="0">
                <a:srgbClr val="FFFFCC"/>
              </a:gs>
              <a:gs pos="50000">
                <a:srgbClr val="E1F4FF"/>
              </a:gs>
              <a:gs pos="100000">
                <a:srgbClr val="FFFFCC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.NET Framework - середовище для розробки і виконання прикладних програм</a:t>
            </a:r>
            <a:endParaRPr sz="32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4"/>
          <p:cNvSpPr/>
          <p:nvPr/>
        </p:nvSpPr>
        <p:spPr>
          <a:xfrm>
            <a:off x="34925" y="2035175"/>
            <a:ext cx="4800600" cy="2590800"/>
          </a:xfrm>
          <a:prstGeom prst="rect">
            <a:avLst/>
          </a:prstGeom>
          <a:gradFill>
            <a:gsLst>
              <a:gs pos="0">
                <a:srgbClr val="FFFFCC"/>
              </a:gs>
              <a:gs pos="100000">
                <a:srgbClr val="E1F4FF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4300" lvl="2" marL="520700" marR="0" rtl="0" algn="l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1600"/>
              <a:buFont typeface="Arial"/>
              <a:buChar char="•"/>
            </a:pPr>
            <a:r>
              <a:rPr b="1" i="1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  <a:r>
              <a:rPr b="0" i="1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низькорівневі типи</a:t>
            </a:r>
            <a:endParaRPr/>
          </a:p>
          <a:p>
            <a:pPr indent="-114300" lvl="2" marL="520700" marR="0" rtl="0" algn="l">
              <a:spcBef>
                <a:spcPts val="320"/>
              </a:spcBef>
              <a:spcAft>
                <a:spcPts val="0"/>
              </a:spcAft>
              <a:buClr>
                <a:srgbClr val="003399"/>
              </a:buClr>
              <a:buSzPts val="1600"/>
              <a:buFont typeface="Arial"/>
              <a:buChar char="•"/>
            </a:pPr>
            <a:r>
              <a:rPr b="1" i="1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System.Collections </a:t>
            </a: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контейнери ArrayList, SortedList, Queue, Stack</a:t>
            </a:r>
            <a:endParaRPr/>
          </a:p>
          <a:p>
            <a:pPr indent="-114300" lvl="2" marL="520700" marR="0" rtl="0" algn="l">
              <a:spcBef>
                <a:spcPts val="320"/>
              </a:spcBef>
              <a:spcAft>
                <a:spcPts val="0"/>
              </a:spcAft>
              <a:buClr>
                <a:srgbClr val="003399"/>
              </a:buClr>
              <a:buSzPts val="1600"/>
              <a:buFont typeface="Arial"/>
              <a:buChar char="•"/>
            </a:pPr>
            <a:r>
              <a:rPr b="1" i="1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System.ComponentModel </a:t>
            </a: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компоненти і їх контейнери</a:t>
            </a:r>
            <a:endParaRPr/>
          </a:p>
          <a:p>
            <a:pPr indent="-114300" lvl="2" marL="520700" marR="0" rtl="0" algn="l">
              <a:spcBef>
                <a:spcPts val="320"/>
              </a:spcBef>
              <a:spcAft>
                <a:spcPts val="0"/>
              </a:spcAft>
              <a:buClr>
                <a:srgbClr val="003399"/>
              </a:buClr>
              <a:buSzPts val="1600"/>
              <a:buFont typeface="Arial"/>
              <a:buChar char="•"/>
            </a:pPr>
            <a:r>
              <a:rPr b="1" i="1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System.Data</a:t>
            </a:r>
            <a:r>
              <a:rPr b="0" i="1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доступ до баз даних</a:t>
            </a:r>
            <a:endParaRPr/>
          </a:p>
          <a:p>
            <a:pPr indent="-114300" lvl="2" marL="520700" marR="0" rtl="0" algn="l">
              <a:spcBef>
                <a:spcPts val="320"/>
              </a:spcBef>
              <a:spcAft>
                <a:spcPts val="0"/>
              </a:spcAft>
              <a:buClr>
                <a:srgbClr val="003399"/>
              </a:buClr>
              <a:buSzPts val="1600"/>
              <a:buFont typeface="Arial"/>
              <a:buChar char="•"/>
            </a:pPr>
            <a:r>
              <a:rPr b="1" i="1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System.Drawing</a:t>
            </a:r>
            <a:r>
              <a:rPr b="0" i="1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GDI+</a:t>
            </a:r>
            <a:endParaRPr/>
          </a:p>
          <a:p>
            <a:pPr indent="-114300" lvl="2" marL="520700" marR="0" rtl="0" algn="l">
              <a:spcBef>
                <a:spcPts val="320"/>
              </a:spcBef>
              <a:spcAft>
                <a:spcPts val="0"/>
              </a:spcAft>
              <a:buClr>
                <a:srgbClr val="003399"/>
              </a:buClr>
              <a:buSzPts val="1600"/>
              <a:buFont typeface="Arial"/>
              <a:buChar char="•"/>
            </a:pPr>
            <a:r>
              <a:rPr b="1" i="1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System.EnterpriseServices </a:t>
            </a:r>
            <a:r>
              <a:rPr b="0" i="1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середовище для програм рівня підприємства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2" marL="520700" marR="0" rtl="0" algn="l">
              <a:spcBef>
                <a:spcPts val="320"/>
              </a:spcBef>
              <a:spcAft>
                <a:spcPts val="0"/>
              </a:spcAft>
              <a:buClr>
                <a:srgbClr val="003399"/>
              </a:buClr>
              <a:buSzPts val="1600"/>
              <a:buFont typeface="Arial"/>
              <a:buChar char="•"/>
            </a:pPr>
            <a:r>
              <a:rPr b="1" i="1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System.IO</a:t>
            </a:r>
            <a:r>
              <a:rPr b="0" i="1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файловий ввід-вивід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" lvl="2" marL="520700" marR="0" rtl="0" algn="l">
              <a:spcBef>
                <a:spcPts val="340"/>
              </a:spcBef>
              <a:spcAft>
                <a:spcPts val="0"/>
              </a:spcAft>
              <a:buClr>
                <a:srgbClr val="003399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4"/>
          <p:cNvSpPr/>
          <p:nvPr/>
        </p:nvSpPr>
        <p:spPr>
          <a:xfrm>
            <a:off x="4648200" y="3581400"/>
            <a:ext cx="4495800" cy="2895600"/>
          </a:xfrm>
          <a:prstGeom prst="rect">
            <a:avLst/>
          </a:prstGeom>
          <a:gradFill>
            <a:gsLst>
              <a:gs pos="0">
                <a:srgbClr val="FFFFCC"/>
              </a:gs>
              <a:gs pos="100000">
                <a:srgbClr val="E1F4FF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3038" lvl="2" marL="401638" marR="0" rtl="0" algn="l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1600"/>
              <a:buFont typeface="Arial"/>
              <a:buChar char="•"/>
            </a:pPr>
            <a:r>
              <a:rPr b="1" i="1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System.Math</a:t>
            </a:r>
            <a:r>
              <a:rPr b="0" i="1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математика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3038" lvl="2" marL="401638" marR="0" rtl="0" algn="l">
              <a:spcBef>
                <a:spcPts val="320"/>
              </a:spcBef>
              <a:spcAft>
                <a:spcPts val="0"/>
              </a:spcAft>
              <a:buClr>
                <a:srgbClr val="003399"/>
              </a:buClr>
              <a:buSzPts val="1600"/>
              <a:buFont typeface="Arial"/>
              <a:buChar char="•"/>
            </a:pPr>
            <a:r>
              <a:rPr b="1" i="1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System.Net </a:t>
            </a:r>
            <a:r>
              <a:rPr b="0" i="1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протоколи і сервіси мережі</a:t>
            </a:r>
            <a:r>
              <a:rPr b="0" i="1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3038" lvl="2" marL="401638" marR="0" rtl="0" algn="l">
              <a:spcBef>
                <a:spcPts val="320"/>
              </a:spcBef>
              <a:spcAft>
                <a:spcPts val="0"/>
              </a:spcAft>
              <a:buClr>
                <a:srgbClr val="003399"/>
              </a:buClr>
              <a:buSzPts val="1600"/>
              <a:buFont typeface="Arial"/>
              <a:buChar char="•"/>
            </a:pPr>
            <a:r>
              <a:rPr b="1" i="1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System.Reflection </a:t>
            </a: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RTTI</a:t>
            </a:r>
            <a:endParaRPr/>
          </a:p>
          <a:p>
            <a:pPr indent="-173038" lvl="2" marL="401638" marR="0" rtl="0" algn="l">
              <a:spcBef>
                <a:spcPts val="320"/>
              </a:spcBef>
              <a:spcAft>
                <a:spcPts val="0"/>
              </a:spcAft>
              <a:buClr>
                <a:srgbClr val="003399"/>
              </a:buClr>
              <a:buSzPts val="1600"/>
              <a:buFont typeface="Arial"/>
              <a:buChar char="•"/>
            </a:pPr>
            <a:r>
              <a:rPr b="1" i="1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System.Security</a:t>
            </a:r>
            <a:r>
              <a:rPr b="0" i="1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криптографія, захист</a:t>
            </a:r>
            <a:endParaRPr/>
          </a:p>
          <a:p>
            <a:pPr indent="-173038" lvl="2" marL="401638" marR="0" rtl="0" algn="l">
              <a:spcBef>
                <a:spcPts val="320"/>
              </a:spcBef>
              <a:spcAft>
                <a:spcPts val="0"/>
              </a:spcAft>
              <a:buClr>
                <a:srgbClr val="003399"/>
              </a:buClr>
              <a:buSzPts val="1600"/>
              <a:buFont typeface="Arial"/>
              <a:buChar char="•"/>
            </a:pPr>
            <a:r>
              <a:rPr b="1" i="1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System.Threading </a:t>
            </a: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 Багатопотоковість</a:t>
            </a:r>
            <a:endParaRPr/>
          </a:p>
          <a:p>
            <a:pPr indent="-173038" lvl="2" marL="401638" marR="0" rtl="0" algn="l">
              <a:spcBef>
                <a:spcPts val="320"/>
              </a:spcBef>
              <a:spcAft>
                <a:spcPts val="0"/>
              </a:spcAft>
              <a:buClr>
                <a:srgbClr val="003399"/>
              </a:buClr>
              <a:buSzPts val="1600"/>
              <a:buFont typeface="Arial"/>
              <a:buChar char="•"/>
            </a:pPr>
            <a:r>
              <a:rPr b="1" i="1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System.Web</a:t>
            </a:r>
            <a:r>
              <a:rPr b="0" i="1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взаємодія браузер-сервер</a:t>
            </a:r>
            <a:endParaRPr/>
          </a:p>
          <a:p>
            <a:pPr indent="-173038" lvl="2" marL="401638" marR="0" rtl="0" algn="l">
              <a:spcBef>
                <a:spcPts val="320"/>
              </a:spcBef>
              <a:spcAft>
                <a:spcPts val="0"/>
              </a:spcAft>
              <a:buClr>
                <a:srgbClr val="003399"/>
              </a:buClr>
              <a:buSzPts val="1600"/>
              <a:buFont typeface="Arial"/>
              <a:buChar char="•"/>
            </a:pPr>
            <a:r>
              <a:rPr b="1" i="1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System.Windows.Forms</a:t>
            </a:r>
            <a:r>
              <a:rPr b="0" i="1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стандартні програми, форми, контроли</a:t>
            </a:r>
            <a:endParaRPr/>
          </a:p>
          <a:p>
            <a:pPr indent="-173038" lvl="2" marL="401638" marR="0" rtl="0" algn="l">
              <a:spcBef>
                <a:spcPts val="320"/>
              </a:spcBef>
              <a:spcAft>
                <a:spcPts val="0"/>
              </a:spcAft>
              <a:buClr>
                <a:srgbClr val="003399"/>
              </a:buClr>
              <a:buSzPts val="1600"/>
              <a:buFont typeface="Arial"/>
              <a:buChar char="•"/>
            </a:pPr>
            <a:r>
              <a:rPr b="1" i="1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System.Xml </a:t>
            </a:r>
            <a:r>
              <a:rPr b="0" i="1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–</a:t>
            </a:r>
            <a:r>
              <a:rPr b="0" i="0" lang="ru-R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підтримка XML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228600" y="152400"/>
            <a:ext cx="8915400" cy="838200"/>
          </a:xfrm>
          <a:prstGeom prst="rect">
            <a:avLst/>
          </a:prstGeom>
          <a:gradFill>
            <a:gsLst>
              <a:gs pos="0">
                <a:srgbClr val="FFFFCC"/>
              </a:gs>
              <a:gs pos="50000">
                <a:srgbClr val="E1F4FF"/>
              </a:gs>
              <a:gs pos="100000">
                <a:srgbClr val="FFFFCC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200">
                <a:solidFill>
                  <a:schemeClr val="accent2"/>
                </a:solidFill>
              </a:rPr>
              <a:t>Виконання програм в середовищі CLR</a:t>
            </a:r>
            <a:endParaRPr b="1" sz="3200">
              <a:solidFill>
                <a:schemeClr val="accent2"/>
              </a:solidFill>
            </a:endParaRPr>
          </a:p>
        </p:txBody>
      </p:sp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228600" y="1371600"/>
            <a:ext cx="8763000" cy="5181600"/>
          </a:xfrm>
          <a:prstGeom prst="rect">
            <a:avLst/>
          </a:prstGeom>
          <a:gradFill>
            <a:gsLst>
              <a:gs pos="0">
                <a:srgbClr val="FFFFCC"/>
              </a:gs>
              <a:gs pos="100000">
                <a:srgbClr val="E1F4FF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Char char="•"/>
            </a:pPr>
            <a:r>
              <a:rPr b="1" lang="ru-RU" sz="2800">
                <a:solidFill>
                  <a:schemeClr val="hlink"/>
                </a:solidFill>
              </a:rPr>
              <a:t>CLR-сумісні компілятори</a:t>
            </a:r>
            <a:r>
              <a:rPr lang="ru-RU" sz="2800"/>
              <a:t> текст програми конвертують в IL-код. </a:t>
            </a:r>
            <a:endParaRPr sz="2800"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Char char="•"/>
            </a:pPr>
            <a:r>
              <a:rPr b="1" lang="ru-RU" sz="2800">
                <a:solidFill>
                  <a:schemeClr val="hlink"/>
                </a:solidFill>
              </a:rPr>
              <a:t>Intermediate Language </a:t>
            </a:r>
            <a:r>
              <a:rPr lang="ru-RU" sz="2800">
                <a:solidFill>
                  <a:schemeClr val="hlink"/>
                </a:solidFill>
              </a:rPr>
              <a:t>(IL)</a:t>
            </a:r>
            <a:r>
              <a:rPr lang="ru-RU" sz="2800"/>
              <a:t> 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/>
              <a:t>- </a:t>
            </a:r>
            <a:r>
              <a:rPr lang="ru-RU"/>
              <a:t>високорівневий асемблер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/>
              <a:t>- невиконуваний код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400"/>
              <a:t>		- апаратно незалежний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400"/>
              <a:t>		- можливість зворотнього асемблерування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Char char="•"/>
            </a:pPr>
            <a:r>
              <a:rPr b="1" lang="ru-RU" sz="2800">
                <a:solidFill>
                  <a:schemeClr val="hlink"/>
                </a:solidFill>
              </a:rPr>
              <a:t>JIT</a:t>
            </a:r>
            <a:r>
              <a:rPr lang="ru-RU" sz="2800">
                <a:solidFill>
                  <a:schemeClr val="hlink"/>
                </a:solidFill>
              </a:rPr>
              <a:t> </a:t>
            </a:r>
            <a:r>
              <a:rPr lang="ru-RU" sz="2800"/>
              <a:t>компілює IL–код в команди процесора - безпосередньо в часі виконанням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ru-RU" sz="2800"/>
              <a:t>		- </a:t>
            </a:r>
            <a:r>
              <a:rPr lang="ru-RU" sz="2400"/>
              <a:t>відсутність повторного компілювання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400"/>
              <a:t>		- невикористаний IL-код не компілюється 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400"/>
              <a:t>		- JIT-компілятор є машинно-залежний. </a:t>
            </a:r>
            <a:endParaRPr/>
          </a:p>
        </p:txBody>
      </p:sp>
      <p:sp>
        <p:nvSpPr>
          <p:cNvPr id="171" name="Google Shape;171;p25"/>
          <p:cNvSpPr/>
          <p:nvPr/>
        </p:nvSpPr>
        <p:spPr>
          <a:xfrm>
            <a:off x="228600" y="0"/>
            <a:ext cx="8915400" cy="990600"/>
          </a:xfrm>
          <a:prstGeom prst="rect">
            <a:avLst/>
          </a:prstGeom>
          <a:gradFill>
            <a:gsLst>
              <a:gs pos="0">
                <a:srgbClr val="FFFFCC"/>
              </a:gs>
              <a:gs pos="50000">
                <a:srgbClr val="E1F4FF"/>
              </a:gs>
              <a:gs pos="100000">
                <a:srgbClr val="FFFFCC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5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Виконання програм в середовищі CLR</a:t>
            </a:r>
            <a:endParaRPr b="1" sz="35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/>
        </p:nvSpPr>
        <p:spPr>
          <a:xfrm>
            <a:off x="0" y="3987800"/>
            <a:ext cx="8964613" cy="885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6"/>
          <p:cNvSpPr/>
          <p:nvPr/>
        </p:nvSpPr>
        <p:spPr>
          <a:xfrm>
            <a:off x="3348038" y="981075"/>
            <a:ext cx="2503487" cy="482600"/>
          </a:xfrm>
          <a:prstGeom prst="rect">
            <a:avLst/>
          </a:prstGeom>
          <a:gradFill>
            <a:gsLst>
              <a:gs pos="0">
                <a:srgbClr val="EDF9F6"/>
              </a:gs>
              <a:gs pos="100000">
                <a:schemeClr val="lt1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 Framework</a:t>
            </a:r>
            <a:endParaRPr b="0"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6"/>
          <p:cNvSpPr/>
          <p:nvPr/>
        </p:nvSpPr>
        <p:spPr>
          <a:xfrm>
            <a:off x="4932363" y="2005013"/>
            <a:ext cx="3743325" cy="863600"/>
          </a:xfrm>
          <a:prstGeom prst="rect">
            <a:avLst/>
          </a:prstGeom>
          <a:gradFill>
            <a:gsLst>
              <a:gs pos="0">
                <a:srgbClr val="EDF9F6"/>
              </a:gs>
              <a:gs pos="100000">
                <a:schemeClr val="lt1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Бібліотека класів </a:t>
            </a:r>
            <a:r>
              <a:rPr lang="ru-RU" sz="250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FCL</a:t>
            </a:r>
            <a:r>
              <a:rPr b="0" lang="ru-RU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50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Framework Class Library</a:t>
            </a:r>
            <a:endParaRPr b="0" sz="2500">
              <a:solidFill>
                <a:srgbClr val="0000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6"/>
          <p:cNvSpPr/>
          <p:nvPr/>
        </p:nvSpPr>
        <p:spPr>
          <a:xfrm>
            <a:off x="539750" y="2060575"/>
            <a:ext cx="3960813" cy="1244600"/>
          </a:xfrm>
          <a:prstGeom prst="rect">
            <a:avLst/>
          </a:prstGeom>
          <a:gradFill>
            <a:gsLst>
              <a:gs pos="0">
                <a:srgbClr val="EDF9F6"/>
              </a:gs>
              <a:gs pos="100000">
                <a:schemeClr val="lt1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Виконуюче середовище  </a:t>
            </a:r>
            <a:r>
              <a:rPr lang="ru-RU" sz="250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CLR</a:t>
            </a:r>
            <a:r>
              <a:rPr b="0" lang="ru-RU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50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common language runtime</a:t>
            </a:r>
            <a:endParaRPr/>
          </a:p>
        </p:txBody>
      </p:sp>
      <p:sp>
        <p:nvSpPr>
          <p:cNvPr id="180" name="Google Shape;180;p26"/>
          <p:cNvSpPr/>
          <p:nvPr/>
        </p:nvSpPr>
        <p:spPr>
          <a:xfrm rot="-2314872">
            <a:off x="3348038" y="1628775"/>
            <a:ext cx="771525" cy="258763"/>
          </a:xfrm>
          <a:prstGeom prst="leftArrow">
            <a:avLst>
              <a:gd fmla="val 50000" name="adj1"/>
              <a:gd fmla="val 74540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6"/>
          <p:cNvSpPr/>
          <p:nvPr/>
        </p:nvSpPr>
        <p:spPr>
          <a:xfrm rot="-8604033">
            <a:off x="4932363" y="1628775"/>
            <a:ext cx="784225" cy="215900"/>
          </a:xfrm>
          <a:prstGeom prst="leftArrow">
            <a:avLst>
              <a:gd fmla="val 50000" name="adj1"/>
              <a:gd fmla="val 90809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6"/>
          <p:cNvSpPr/>
          <p:nvPr/>
        </p:nvSpPr>
        <p:spPr>
          <a:xfrm>
            <a:off x="468313" y="4149725"/>
            <a:ext cx="8434387" cy="10160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EDF9F6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Базовою мовою програмування на платформі NET є мова С #.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 2001 році європейська асоціація виробників комп'ютерів (ЕСМА) прийняла С # в якості стандарту платформи NET .</a:t>
            </a:r>
            <a:endParaRPr b="0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6"/>
          <p:cNvSpPr/>
          <p:nvPr/>
        </p:nvSpPr>
        <p:spPr>
          <a:xfrm>
            <a:off x="231775" y="5676900"/>
            <a:ext cx="858837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Усі редакції наступної версії Windows включатимуть . Net Framework </a:t>
            </a:r>
            <a:endParaRPr/>
          </a:p>
        </p:txBody>
      </p:sp>
      <p:sp>
        <p:nvSpPr>
          <p:cNvPr id="184" name="Google Shape;184;p26"/>
          <p:cNvSpPr/>
          <p:nvPr/>
        </p:nvSpPr>
        <p:spPr>
          <a:xfrm rot="-5400000">
            <a:off x="4067970" y="1053306"/>
            <a:ext cx="792162" cy="5400675"/>
          </a:xfrm>
          <a:prstGeom prst="leftBrace">
            <a:avLst>
              <a:gd fmla="val 56814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6"/>
          <p:cNvSpPr txBox="1"/>
          <p:nvPr/>
        </p:nvSpPr>
        <p:spPr>
          <a:xfrm>
            <a:off x="2268538" y="0"/>
            <a:ext cx="4422775" cy="701675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dk1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Платформа  NET</a:t>
            </a:r>
            <a:endParaRPr b="1" sz="40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/>
        </p:nvSpPr>
        <p:spPr>
          <a:xfrm>
            <a:off x="808038" y="712788"/>
            <a:ext cx="1841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7"/>
          <p:cNvSpPr txBox="1"/>
          <p:nvPr/>
        </p:nvSpPr>
        <p:spPr>
          <a:xfrm>
            <a:off x="179388" y="1052513"/>
            <a:ext cx="8640762" cy="4826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E9F7FF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ctr" dir="2700000" dist="107763">
              <a:schemeClr val="lt2">
                <a:alpha val="49803"/>
              </a:scheme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CLR common language runtime – середовище виконання</a:t>
            </a:r>
            <a:endParaRPr/>
          </a:p>
        </p:txBody>
      </p:sp>
      <p:sp>
        <p:nvSpPr>
          <p:cNvPr id="192" name="Google Shape;192;p27"/>
          <p:cNvSpPr txBox="1"/>
          <p:nvPr/>
        </p:nvSpPr>
        <p:spPr>
          <a:xfrm>
            <a:off x="1042988" y="2997200"/>
            <a:ext cx="6553200" cy="8636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E9F7FF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ctr" dir="2700000" dist="107763">
              <a:schemeClr val="lt2">
                <a:alpha val="49803"/>
              </a:scheme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CTS common type system – стандартна система типів</a:t>
            </a:r>
            <a:endParaRPr/>
          </a:p>
        </p:txBody>
      </p:sp>
      <p:sp>
        <p:nvSpPr>
          <p:cNvPr id="193" name="Google Shape;193;p27"/>
          <p:cNvSpPr txBox="1"/>
          <p:nvPr/>
        </p:nvSpPr>
        <p:spPr>
          <a:xfrm>
            <a:off x="1547813" y="4868863"/>
            <a:ext cx="6192837" cy="8636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E9F7FF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ctr" dir="2700000" dist="107763">
              <a:schemeClr val="lt2">
                <a:alpha val="49803"/>
              </a:scheme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CLS common language specification – загальномовна специфікація</a:t>
            </a:r>
            <a:endParaRPr/>
          </a:p>
        </p:txBody>
      </p:sp>
      <p:sp>
        <p:nvSpPr>
          <p:cNvPr id="194" name="Google Shape;194;p27"/>
          <p:cNvSpPr txBox="1"/>
          <p:nvPr/>
        </p:nvSpPr>
        <p:spPr>
          <a:xfrm>
            <a:off x="1222375" y="5876925"/>
            <a:ext cx="7921625" cy="711200"/>
          </a:xfrm>
          <a:prstGeom prst="rect">
            <a:avLst/>
          </a:prstGeom>
          <a:noFill/>
          <a:ln cap="flat" cmpd="sng" w="9525">
            <a:solidFill>
              <a:srgbClr val="CCCC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Правила, яким відповідають видимі ззовні типи для забезпечення доступу з інших мов програмування</a:t>
            </a:r>
            <a:endParaRPr/>
          </a:p>
        </p:txBody>
      </p:sp>
      <p:sp>
        <p:nvSpPr>
          <p:cNvPr id="195" name="Google Shape;195;p27"/>
          <p:cNvSpPr txBox="1"/>
          <p:nvPr/>
        </p:nvSpPr>
        <p:spPr>
          <a:xfrm>
            <a:off x="971550" y="1557338"/>
            <a:ext cx="6553200" cy="711200"/>
          </a:xfrm>
          <a:prstGeom prst="rect">
            <a:avLst/>
          </a:prstGeom>
          <a:noFill/>
          <a:ln cap="flat" cmpd="sng" w="9525">
            <a:solidFill>
              <a:srgbClr val="CCCC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Низькорівнева робота з управління пам'яттю, міжмовної взаємодії, розгортанням бібліотек типів</a:t>
            </a:r>
            <a:endParaRPr/>
          </a:p>
        </p:txBody>
      </p:sp>
      <p:sp>
        <p:nvSpPr>
          <p:cNvPr id="196" name="Google Shape;196;p27"/>
          <p:cNvSpPr txBox="1"/>
          <p:nvPr/>
        </p:nvSpPr>
        <p:spPr>
          <a:xfrm>
            <a:off x="179388" y="3860800"/>
            <a:ext cx="7472362" cy="711200"/>
          </a:xfrm>
          <a:prstGeom prst="rect">
            <a:avLst/>
          </a:prstGeom>
          <a:noFill/>
          <a:ln cap="flat" cmpd="sng" w="9525">
            <a:solidFill>
              <a:srgbClr val="CCCC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Опис типів даних, підтримка взаємодії типів, подання типів у форматі метаданих</a:t>
            </a:r>
            <a:endParaRPr/>
          </a:p>
        </p:txBody>
      </p:sp>
      <p:sp>
        <p:nvSpPr>
          <p:cNvPr id="197" name="Google Shape;197;p27"/>
          <p:cNvSpPr/>
          <p:nvPr/>
        </p:nvSpPr>
        <p:spPr>
          <a:xfrm rot="5400000">
            <a:off x="-396081" y="2348706"/>
            <a:ext cx="2160588" cy="720725"/>
          </a:xfrm>
          <a:custGeom>
            <a:rect b="b" l="l" r="r" t="t"/>
            <a:pathLst>
              <a:path extrusionOk="0" h="21600" w="21600">
                <a:moveTo>
                  <a:pt x="16770" y="0"/>
                </a:moveTo>
                <a:lnTo>
                  <a:pt x="11940" y="7774"/>
                </a:lnTo>
                <a:lnTo>
                  <a:pt x="15886" y="7774"/>
                </a:lnTo>
                <a:lnTo>
                  <a:pt x="15886" y="19437"/>
                </a:lnTo>
                <a:lnTo>
                  <a:pt x="0" y="19437"/>
                </a:lnTo>
                <a:lnTo>
                  <a:pt x="0" y="21600"/>
                </a:lnTo>
                <a:lnTo>
                  <a:pt x="17654" y="21600"/>
                </a:lnTo>
                <a:lnTo>
                  <a:pt x="17654" y="7774"/>
                </a:lnTo>
                <a:lnTo>
                  <a:pt x="21600" y="7774"/>
                </a:lnTo>
                <a:lnTo>
                  <a:pt x="16770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7"/>
          <p:cNvSpPr/>
          <p:nvPr/>
        </p:nvSpPr>
        <p:spPr>
          <a:xfrm flipH="1" rot="-5400000">
            <a:off x="5976144" y="3393281"/>
            <a:ext cx="4537075" cy="1008063"/>
          </a:xfrm>
          <a:custGeom>
            <a:rect b="b" l="l" r="r" t="t"/>
            <a:pathLst>
              <a:path extrusionOk="0" h="21600" w="21600">
                <a:moveTo>
                  <a:pt x="16662" y="0"/>
                </a:moveTo>
                <a:lnTo>
                  <a:pt x="11724" y="5002"/>
                </a:lnTo>
                <a:lnTo>
                  <a:pt x="15913" y="5002"/>
                </a:lnTo>
                <a:lnTo>
                  <a:pt x="15913" y="19742"/>
                </a:lnTo>
                <a:lnTo>
                  <a:pt x="0" y="19742"/>
                </a:lnTo>
                <a:lnTo>
                  <a:pt x="0" y="21600"/>
                </a:lnTo>
                <a:lnTo>
                  <a:pt x="17411" y="21600"/>
                </a:lnTo>
                <a:lnTo>
                  <a:pt x="17411" y="5002"/>
                </a:lnTo>
                <a:lnTo>
                  <a:pt x="21600" y="5002"/>
                </a:lnTo>
                <a:lnTo>
                  <a:pt x="16662" y="0"/>
                </a:ln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7"/>
          <p:cNvSpPr txBox="1"/>
          <p:nvPr/>
        </p:nvSpPr>
        <p:spPr>
          <a:xfrm>
            <a:off x="2555875" y="0"/>
            <a:ext cx="3744913" cy="701675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dk1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0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Склад  NET</a:t>
            </a:r>
            <a:endParaRPr b="1" sz="4000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/>
          <p:nvPr/>
        </p:nvSpPr>
        <p:spPr>
          <a:xfrm>
            <a:off x="755650" y="2997200"/>
            <a:ext cx="7632700" cy="15113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8"/>
          <p:cNvSpPr/>
          <p:nvPr/>
        </p:nvSpPr>
        <p:spPr>
          <a:xfrm>
            <a:off x="1331913" y="4581525"/>
            <a:ext cx="6757987" cy="936625"/>
          </a:xfrm>
          <a:prstGeom prst="rect">
            <a:avLst/>
          </a:prstGeom>
          <a:solidFill>
            <a:srgbClr val="99FFCC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Операційна система</a:t>
            </a:r>
            <a:endParaRPr b="0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8"/>
          <p:cNvSpPr/>
          <p:nvPr/>
        </p:nvSpPr>
        <p:spPr>
          <a:xfrm>
            <a:off x="827088" y="3213100"/>
            <a:ext cx="2860675" cy="865188"/>
          </a:xfrm>
          <a:prstGeom prst="rect">
            <a:avLst/>
          </a:prstGeom>
          <a:solidFill>
            <a:srgbClr val="FFFFCC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Середовище </a:t>
            </a:r>
            <a:endParaRPr b="0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виконання</a:t>
            </a:r>
            <a:endParaRPr b="0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8"/>
          <p:cNvSpPr txBox="1"/>
          <p:nvPr/>
        </p:nvSpPr>
        <p:spPr>
          <a:xfrm>
            <a:off x="5867400" y="4221163"/>
            <a:ext cx="1033463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8"/>
          <p:cNvSpPr/>
          <p:nvPr/>
        </p:nvSpPr>
        <p:spPr>
          <a:xfrm>
            <a:off x="5364163" y="3284538"/>
            <a:ext cx="2781300" cy="792162"/>
          </a:xfrm>
          <a:prstGeom prst="rect">
            <a:avLst/>
          </a:prstGeom>
          <a:solidFill>
            <a:srgbClr val="CCFFCC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Бібліотека класів</a:t>
            </a:r>
            <a:endParaRPr b="0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8"/>
          <p:cNvSpPr/>
          <p:nvPr/>
        </p:nvSpPr>
        <p:spPr>
          <a:xfrm>
            <a:off x="2195513" y="2060575"/>
            <a:ext cx="4292600" cy="865188"/>
          </a:xfrm>
          <a:prstGeom prst="rect">
            <a:avLst/>
          </a:prstGeom>
          <a:solidFill>
            <a:srgbClr val="FFCC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Застосування користувача</a:t>
            </a:r>
            <a:endParaRPr b="0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8"/>
          <p:cNvSpPr txBox="1"/>
          <p:nvPr>
            <p:ph idx="4294967295" type="title"/>
          </p:nvPr>
        </p:nvSpPr>
        <p:spPr>
          <a:xfrm>
            <a:off x="4140200" y="0"/>
            <a:ext cx="5003800" cy="576263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dk1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800">
                <a:solidFill>
                  <a:srgbClr val="0070C0"/>
                </a:solidFill>
              </a:rPr>
              <a:t>Платформа  NET</a:t>
            </a:r>
            <a:endParaRPr b="1" sz="38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/>
          <p:nvPr/>
        </p:nvSpPr>
        <p:spPr>
          <a:xfrm>
            <a:off x="2843213" y="2565400"/>
            <a:ext cx="6121400" cy="4103688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E3DFE0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9"/>
          <p:cNvSpPr txBox="1"/>
          <p:nvPr/>
        </p:nvSpPr>
        <p:spPr>
          <a:xfrm>
            <a:off x="250825" y="908050"/>
            <a:ext cx="2735263" cy="730250"/>
          </a:xfrm>
          <a:prstGeom prst="rect">
            <a:avLst/>
          </a:prstGeom>
          <a:gradFill>
            <a:gsLst>
              <a:gs pos="0">
                <a:srgbClr val="FEEDFF"/>
              </a:gs>
              <a:gs pos="50000">
                <a:schemeClr val="lt1"/>
              </a:gs>
              <a:gs pos="100000">
                <a:srgbClr val="FEEDFF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Код застосування будь-якою мовою</a:t>
            </a:r>
            <a:endParaRPr b="0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9"/>
          <p:cNvSpPr txBox="1"/>
          <p:nvPr/>
        </p:nvSpPr>
        <p:spPr>
          <a:xfrm>
            <a:off x="3924300" y="908050"/>
            <a:ext cx="2955925" cy="425450"/>
          </a:xfrm>
          <a:prstGeom prst="rect">
            <a:avLst/>
          </a:prstGeom>
          <a:gradFill>
            <a:gsLst>
              <a:gs pos="0">
                <a:srgbClr val="DFDFFF"/>
              </a:gs>
              <a:gs pos="50000">
                <a:schemeClr val="lt1"/>
              </a:gs>
              <a:gs pos="100000">
                <a:srgbClr val="DFDFFF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Компілятор .NET</a:t>
            </a:r>
            <a:endParaRPr b="0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9"/>
          <p:cNvSpPr txBox="1"/>
          <p:nvPr/>
        </p:nvSpPr>
        <p:spPr>
          <a:xfrm>
            <a:off x="3708400" y="1773238"/>
            <a:ext cx="2879725" cy="730250"/>
          </a:xfrm>
          <a:prstGeom prst="rect">
            <a:avLst/>
          </a:prstGeom>
          <a:gradFill>
            <a:gsLst>
              <a:gs pos="0">
                <a:srgbClr val="FFFFE9"/>
              </a:gs>
              <a:gs pos="50000">
                <a:schemeClr val="lt1"/>
              </a:gs>
              <a:gs pos="100000">
                <a:srgbClr val="FFFFE9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Збірка у вигляді файла exe або DLL</a:t>
            </a:r>
            <a:endParaRPr b="0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9"/>
          <p:cNvSpPr txBox="1"/>
          <p:nvPr/>
        </p:nvSpPr>
        <p:spPr>
          <a:xfrm>
            <a:off x="250825" y="2708275"/>
            <a:ext cx="2233613" cy="1035050"/>
          </a:xfrm>
          <a:prstGeom prst="rect">
            <a:avLst/>
          </a:prstGeom>
          <a:gradFill>
            <a:gsLst>
              <a:gs pos="0">
                <a:srgbClr val="FEEDFF"/>
              </a:gs>
              <a:gs pos="50000">
                <a:schemeClr val="lt1"/>
              </a:gs>
              <a:gs pos="100000">
                <a:srgbClr val="FEEDFF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Бібліотеки базових класів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(mscorlib.dll)</a:t>
            </a:r>
            <a:endParaRPr b="0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9"/>
          <p:cNvSpPr txBox="1"/>
          <p:nvPr/>
        </p:nvSpPr>
        <p:spPr>
          <a:xfrm>
            <a:off x="3492500" y="3068638"/>
            <a:ext cx="3960813" cy="425450"/>
          </a:xfrm>
          <a:prstGeom prst="rect">
            <a:avLst/>
          </a:prstGeom>
          <a:gradFill>
            <a:gsLst>
              <a:gs pos="0">
                <a:srgbClr val="E6F3F4"/>
              </a:gs>
              <a:gs pos="50000">
                <a:schemeClr val="lt1"/>
              </a:gs>
              <a:gs pos="100000">
                <a:srgbClr val="E6F3F4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Завантажувач класів</a:t>
            </a:r>
            <a:endParaRPr/>
          </a:p>
        </p:txBody>
      </p:sp>
      <p:sp>
        <p:nvSpPr>
          <p:cNvPr id="221" name="Google Shape;221;p29"/>
          <p:cNvSpPr txBox="1"/>
          <p:nvPr/>
        </p:nvSpPr>
        <p:spPr>
          <a:xfrm>
            <a:off x="3419475" y="4040188"/>
            <a:ext cx="4179888" cy="425450"/>
          </a:xfrm>
          <a:prstGeom prst="rect">
            <a:avLst/>
          </a:prstGeom>
          <a:gradFill>
            <a:gsLst>
              <a:gs pos="0">
                <a:srgbClr val="DFDFFF"/>
              </a:gs>
              <a:gs pos="50000">
                <a:schemeClr val="lt1"/>
              </a:gs>
              <a:gs pos="100000">
                <a:srgbClr val="DFDFFF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Runtime компілятор (JIT)</a:t>
            </a:r>
            <a:endParaRPr b="0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9"/>
          <p:cNvSpPr txBox="1"/>
          <p:nvPr/>
        </p:nvSpPr>
        <p:spPr>
          <a:xfrm>
            <a:off x="3419475" y="5013325"/>
            <a:ext cx="4032250" cy="730250"/>
          </a:xfrm>
          <a:prstGeom prst="rect">
            <a:avLst/>
          </a:prstGeom>
          <a:gradFill>
            <a:gsLst>
              <a:gs pos="0">
                <a:srgbClr val="FFF3DB"/>
              </a:gs>
              <a:gs pos="50000">
                <a:schemeClr val="lt1"/>
              </a:gs>
              <a:gs pos="100000">
                <a:srgbClr val="FFF3DB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Платформно-незалежні інструкції</a:t>
            </a:r>
            <a:endParaRPr/>
          </a:p>
        </p:txBody>
      </p:sp>
      <p:sp>
        <p:nvSpPr>
          <p:cNvPr id="223" name="Google Shape;223;p29"/>
          <p:cNvSpPr txBox="1"/>
          <p:nvPr/>
        </p:nvSpPr>
        <p:spPr>
          <a:xfrm>
            <a:off x="3419475" y="6237288"/>
            <a:ext cx="4167188" cy="425450"/>
          </a:xfrm>
          <a:prstGeom prst="rect">
            <a:avLst/>
          </a:prstGeom>
          <a:gradFill>
            <a:gsLst>
              <a:gs pos="0">
                <a:srgbClr val="E6F3F4"/>
              </a:gs>
              <a:gs pos="50000">
                <a:schemeClr val="lt1"/>
              </a:gs>
              <a:gs pos="100000">
                <a:srgbClr val="E6F3F4"/>
              </a:gs>
            </a:gsLst>
            <a:lin ang="5400000" scaled="0"/>
          </a:gra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Виконання застосування</a:t>
            </a:r>
            <a:endParaRPr/>
          </a:p>
        </p:txBody>
      </p:sp>
      <p:sp>
        <p:nvSpPr>
          <p:cNvPr id="224" name="Google Shape;224;p29"/>
          <p:cNvSpPr/>
          <p:nvPr/>
        </p:nvSpPr>
        <p:spPr>
          <a:xfrm>
            <a:off x="2987675" y="1052513"/>
            <a:ext cx="936625" cy="215900"/>
          </a:xfrm>
          <a:prstGeom prst="notchedRightArrow">
            <a:avLst>
              <a:gd fmla="val 50000" name="adj1"/>
              <a:gd fmla="val 108456" name="adj2"/>
            </a:avLst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9"/>
          <p:cNvSpPr/>
          <p:nvPr/>
        </p:nvSpPr>
        <p:spPr>
          <a:xfrm>
            <a:off x="2411413" y="3141663"/>
            <a:ext cx="936625" cy="215900"/>
          </a:xfrm>
          <a:prstGeom prst="notchedRightArrow">
            <a:avLst>
              <a:gd fmla="val 50000" name="adj1"/>
              <a:gd fmla="val 108456" name="adj2"/>
            </a:avLst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9"/>
          <p:cNvSpPr/>
          <p:nvPr/>
        </p:nvSpPr>
        <p:spPr>
          <a:xfrm rot="5400000">
            <a:off x="4788694" y="1485107"/>
            <a:ext cx="431800" cy="144462"/>
          </a:xfrm>
          <a:prstGeom prst="notchedRightArrow">
            <a:avLst>
              <a:gd fmla="val 50000" name="adj1"/>
              <a:gd fmla="val 74726" name="adj2"/>
            </a:avLst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9"/>
          <p:cNvSpPr/>
          <p:nvPr/>
        </p:nvSpPr>
        <p:spPr>
          <a:xfrm rot="5400000">
            <a:off x="4717257" y="2780506"/>
            <a:ext cx="431800" cy="144463"/>
          </a:xfrm>
          <a:prstGeom prst="notchedRightArrow">
            <a:avLst>
              <a:gd fmla="val 50000" name="adj1"/>
              <a:gd fmla="val 74725" name="adj2"/>
            </a:avLst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9"/>
          <p:cNvSpPr/>
          <p:nvPr/>
        </p:nvSpPr>
        <p:spPr>
          <a:xfrm rot="5400000">
            <a:off x="4680744" y="3680619"/>
            <a:ext cx="503237" cy="142875"/>
          </a:xfrm>
          <a:prstGeom prst="notchedRightArrow">
            <a:avLst>
              <a:gd fmla="val 50000" name="adj1"/>
              <a:gd fmla="val 88055" name="adj2"/>
            </a:avLst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9"/>
          <p:cNvSpPr/>
          <p:nvPr/>
        </p:nvSpPr>
        <p:spPr>
          <a:xfrm rot="5400000">
            <a:off x="4788694" y="4625182"/>
            <a:ext cx="431800" cy="144462"/>
          </a:xfrm>
          <a:prstGeom prst="notchedRightArrow">
            <a:avLst>
              <a:gd fmla="val 50000" name="adj1"/>
              <a:gd fmla="val 74726" name="adj2"/>
            </a:avLst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9"/>
          <p:cNvSpPr/>
          <p:nvPr/>
        </p:nvSpPr>
        <p:spPr>
          <a:xfrm rot="5400000">
            <a:off x="4717257" y="5922168"/>
            <a:ext cx="431800" cy="144463"/>
          </a:xfrm>
          <a:prstGeom prst="notchedRightArrow">
            <a:avLst>
              <a:gd fmla="val 50000" name="adj1"/>
              <a:gd fmla="val 74725" name="adj2"/>
            </a:avLst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9"/>
          <p:cNvSpPr txBox="1"/>
          <p:nvPr/>
        </p:nvSpPr>
        <p:spPr>
          <a:xfrm rot="-5400000">
            <a:off x="6201570" y="4320381"/>
            <a:ext cx="4068762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Ядро середовища виконання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mscoree.dll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9"/>
          <p:cNvSpPr txBox="1"/>
          <p:nvPr/>
        </p:nvSpPr>
        <p:spPr>
          <a:xfrm>
            <a:off x="2555875" y="0"/>
            <a:ext cx="5545138" cy="701675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dk1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0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Засоби  NET </a:t>
            </a:r>
            <a:endParaRPr b="1" sz="40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/>
          <p:nvPr/>
        </p:nvSpPr>
        <p:spPr>
          <a:xfrm>
            <a:off x="808038" y="712788"/>
            <a:ext cx="184150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0"/>
          <p:cNvSpPr txBox="1"/>
          <p:nvPr/>
        </p:nvSpPr>
        <p:spPr>
          <a:xfrm>
            <a:off x="179388" y="1412875"/>
            <a:ext cx="1944687" cy="77152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EDED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ctr" dir="2700000" dist="107763">
              <a:schemeClr val="lt2">
                <a:alpha val="49803"/>
              </a:scheme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r>
              <a:rPr b="0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Доступ до бази даних</a:t>
            </a:r>
            <a:endParaRPr/>
          </a:p>
        </p:txBody>
      </p:sp>
      <p:sp>
        <p:nvSpPr>
          <p:cNvPr id="239" name="Google Shape;239;p30"/>
          <p:cNvSpPr txBox="1"/>
          <p:nvPr/>
        </p:nvSpPr>
        <p:spPr>
          <a:xfrm>
            <a:off x="323850" y="2781300"/>
            <a:ext cx="1584325" cy="77152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EDED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ctr" dir="2700000" dist="107763">
              <a:schemeClr val="lt2">
                <a:alpha val="49803"/>
              </a:scheme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r>
              <a:rPr b="0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GUI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r>
              <a:t/>
            </a:r>
            <a:endParaRPr b="0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0"/>
          <p:cNvSpPr txBox="1"/>
          <p:nvPr/>
        </p:nvSpPr>
        <p:spPr>
          <a:xfrm>
            <a:off x="7092950" y="1412875"/>
            <a:ext cx="1871663" cy="77152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EDED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ctr" dir="2700000" dist="107763">
              <a:schemeClr val="lt2">
                <a:alpha val="49803"/>
              </a:scheme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r>
              <a:rPr b="0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XML/SOAP</a:t>
            </a:r>
            <a:endParaRPr b="0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r>
              <a:t/>
            </a:r>
            <a:endParaRPr b="0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0"/>
          <p:cNvSpPr txBox="1"/>
          <p:nvPr/>
        </p:nvSpPr>
        <p:spPr>
          <a:xfrm>
            <a:off x="2339975" y="2852738"/>
            <a:ext cx="2016125" cy="436562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EDED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ctr" dir="2700000" dist="107763">
              <a:schemeClr val="lt2">
                <a:alpha val="49803"/>
              </a:scheme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r>
              <a:rPr b="0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Безпека коду</a:t>
            </a:r>
            <a:endParaRPr/>
          </a:p>
        </p:txBody>
      </p:sp>
      <p:sp>
        <p:nvSpPr>
          <p:cNvPr id="242" name="Google Shape;242;p30"/>
          <p:cNvSpPr txBox="1"/>
          <p:nvPr/>
        </p:nvSpPr>
        <p:spPr>
          <a:xfrm>
            <a:off x="395288" y="3933825"/>
            <a:ext cx="2089150" cy="77152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EDED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ctr" dir="2700000" dist="107763">
              <a:schemeClr val="lt2">
                <a:alpha val="49803"/>
              </a:scheme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r>
              <a:rPr b="0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Управління потоками</a:t>
            </a:r>
            <a:endParaRPr/>
          </a:p>
        </p:txBody>
      </p:sp>
      <p:sp>
        <p:nvSpPr>
          <p:cNvPr id="243" name="Google Shape;243;p30"/>
          <p:cNvSpPr txBox="1"/>
          <p:nvPr/>
        </p:nvSpPr>
        <p:spPr>
          <a:xfrm>
            <a:off x="2268538" y="1412875"/>
            <a:ext cx="2006600" cy="1106488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EDED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ctr" dir="2700000" dist="107763">
              <a:schemeClr val="lt2">
                <a:alpha val="49803"/>
              </a:scheme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r>
              <a:rPr b="0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Файлове введення-виведення</a:t>
            </a:r>
            <a:endParaRPr/>
          </a:p>
        </p:txBody>
      </p:sp>
      <p:sp>
        <p:nvSpPr>
          <p:cNvPr id="244" name="Google Shape;244;p30"/>
          <p:cNvSpPr txBox="1"/>
          <p:nvPr/>
        </p:nvSpPr>
        <p:spPr>
          <a:xfrm>
            <a:off x="6948488" y="2781300"/>
            <a:ext cx="1871662" cy="77152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EDED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ctr" dir="2700000" dist="107763">
              <a:schemeClr val="lt2">
                <a:alpha val="49803"/>
              </a:scheme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r>
              <a:rPr b="0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АРІ-інтерфейси</a:t>
            </a:r>
            <a:endParaRPr b="0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0"/>
          <p:cNvSpPr txBox="1"/>
          <p:nvPr/>
        </p:nvSpPr>
        <p:spPr>
          <a:xfrm>
            <a:off x="4787900" y="2781300"/>
            <a:ext cx="1727200" cy="77152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EDED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ctr" dir="2700000" dist="107763">
              <a:schemeClr val="lt2">
                <a:alpha val="49803"/>
              </a:scheme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r>
              <a:rPr b="0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Налагодження</a:t>
            </a:r>
            <a:endParaRPr/>
          </a:p>
        </p:txBody>
      </p:sp>
      <p:sp>
        <p:nvSpPr>
          <p:cNvPr id="246" name="Google Shape;246;p30"/>
          <p:cNvSpPr txBox="1"/>
          <p:nvPr/>
        </p:nvSpPr>
        <p:spPr>
          <a:xfrm>
            <a:off x="1763713" y="0"/>
            <a:ext cx="5310187" cy="64135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dk1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Бібліотека класів .NET</a:t>
            </a:r>
            <a:endParaRPr/>
          </a:p>
        </p:txBody>
      </p:sp>
      <p:sp>
        <p:nvSpPr>
          <p:cNvPr id="247" name="Google Shape;247;p30"/>
          <p:cNvSpPr txBox="1"/>
          <p:nvPr/>
        </p:nvSpPr>
        <p:spPr>
          <a:xfrm>
            <a:off x="4500563" y="1412875"/>
            <a:ext cx="2376487" cy="771525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EDED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ctr" dir="2700000" dist="107763">
              <a:schemeClr val="lt2">
                <a:alpha val="49803"/>
              </a:scheme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r>
              <a:rPr b="0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Бібліотека базових класів</a:t>
            </a:r>
            <a:endParaRPr/>
          </a:p>
        </p:txBody>
      </p:sp>
      <p:sp>
        <p:nvSpPr>
          <p:cNvPr id="248" name="Google Shape;248;p30"/>
          <p:cNvSpPr txBox="1"/>
          <p:nvPr/>
        </p:nvSpPr>
        <p:spPr>
          <a:xfrm>
            <a:off x="2700338" y="4005263"/>
            <a:ext cx="2735262" cy="1106487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EDED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ctr" dir="2700000" dist="107763">
              <a:schemeClr val="lt2">
                <a:alpha val="49803"/>
              </a:scheme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r>
              <a:rPr b="0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API-інтерфейси для роботи з веб-застосуванням</a:t>
            </a:r>
            <a:endParaRPr/>
          </a:p>
        </p:txBody>
      </p:sp>
      <p:sp>
        <p:nvSpPr>
          <p:cNvPr id="249" name="Google Shape;249;p30"/>
          <p:cNvSpPr txBox="1"/>
          <p:nvPr/>
        </p:nvSpPr>
        <p:spPr>
          <a:xfrm>
            <a:off x="5651500" y="3933825"/>
            <a:ext cx="3240088" cy="1106488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EDED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ctr" dir="2700000" dist="107763">
              <a:schemeClr val="lt2">
                <a:alpha val="49803"/>
              </a:scheme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r>
              <a:rPr b="0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API-інтерфейси для розподілених застосувань</a:t>
            </a:r>
            <a:endParaRPr/>
          </a:p>
        </p:txBody>
      </p:sp>
      <p:sp>
        <p:nvSpPr>
          <p:cNvPr id="250" name="Google Shape;250;p30"/>
          <p:cNvSpPr txBox="1"/>
          <p:nvPr/>
        </p:nvSpPr>
        <p:spPr>
          <a:xfrm>
            <a:off x="468313" y="5949950"/>
            <a:ext cx="2376487" cy="436563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EDED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ctr" dir="2700000" dist="107763">
              <a:schemeClr val="lt2">
                <a:alpha val="49803"/>
              </a:scheme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r>
              <a:rPr b="0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………………….</a:t>
            </a:r>
            <a:endParaRPr b="0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/>
          <p:nvPr/>
        </p:nvSpPr>
        <p:spPr>
          <a:xfrm>
            <a:off x="755650" y="1050925"/>
            <a:ext cx="7704138" cy="1766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Типи є основой СLR (загальномовного виконавчого середовища), тому  Місгоsoft створила формальну специфікацію — загальну систему типів: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ru-RU" sz="2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Соmmоn Туре System, СТS</a:t>
            </a:r>
            <a:r>
              <a:rPr b="0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256" name="Google Shape;256;p31"/>
          <p:cNvSpPr/>
          <p:nvPr/>
        </p:nvSpPr>
        <p:spPr>
          <a:xfrm>
            <a:off x="1476375" y="5013325"/>
            <a:ext cx="5616575" cy="1441450"/>
          </a:xfrm>
          <a:prstGeom prst="rect">
            <a:avLst/>
          </a:prstGeom>
          <a:gradFill>
            <a:gsLst>
              <a:gs pos="0">
                <a:srgbClr val="E4FEFC"/>
              </a:gs>
              <a:gs pos="50000">
                <a:schemeClr val="lt1"/>
              </a:gs>
              <a:gs pos="100000">
                <a:srgbClr val="E4FEFC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ctr" dir="13500000" dist="107763">
              <a:schemeClr val="lt2">
                <a:alpha val="49803"/>
              </a:scheme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Типи є механізмом, що дозволяє коду, написаному на одній мові програмування, взаємодіяти з кодом, написаному на іншій мові</a:t>
            </a:r>
            <a:endParaRPr b="0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1"/>
          <p:cNvSpPr/>
          <p:nvPr/>
        </p:nvSpPr>
        <p:spPr>
          <a:xfrm>
            <a:off x="1547813" y="4076700"/>
            <a:ext cx="5545137" cy="771525"/>
          </a:xfrm>
          <a:prstGeom prst="rect">
            <a:avLst/>
          </a:prstGeom>
          <a:gradFill>
            <a:gsLst>
              <a:gs pos="0">
                <a:srgbClr val="E4FEFC"/>
              </a:gs>
              <a:gs pos="50000">
                <a:schemeClr val="lt1"/>
              </a:gs>
              <a:gs pos="100000">
                <a:srgbClr val="E4FEFC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ctr" dir="13500000" dist="107763">
              <a:schemeClr val="lt2">
                <a:alpha val="49803"/>
              </a:scheme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Типи визначають функціональність застосування та його компонентів</a:t>
            </a:r>
            <a:endParaRPr b="0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1"/>
          <p:cNvSpPr/>
          <p:nvPr/>
        </p:nvSpPr>
        <p:spPr>
          <a:xfrm>
            <a:off x="1619250" y="3429000"/>
            <a:ext cx="5472113" cy="436563"/>
          </a:xfrm>
          <a:prstGeom prst="rect">
            <a:avLst/>
          </a:prstGeom>
          <a:gradFill>
            <a:gsLst>
              <a:gs pos="0">
                <a:srgbClr val="E4FEFC"/>
              </a:gs>
              <a:gs pos="50000">
                <a:schemeClr val="lt1"/>
              </a:gs>
              <a:gs pos="100000">
                <a:srgbClr val="E4FEFC"/>
              </a:gs>
            </a:gsLst>
            <a:lin ang="540000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ctr" dir="13500000" dist="107763">
              <a:schemeClr val="lt2">
                <a:alpha val="49803"/>
              </a:scheme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Типи описують класи</a:t>
            </a:r>
            <a:endParaRPr b="0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1"/>
          <p:cNvSpPr/>
          <p:nvPr/>
        </p:nvSpPr>
        <p:spPr>
          <a:xfrm>
            <a:off x="3779838" y="2924175"/>
            <a:ext cx="431800" cy="360363"/>
          </a:xfrm>
          <a:prstGeom prst="downArrow">
            <a:avLst>
              <a:gd fmla="val 50000" name="adj1"/>
              <a:gd fmla="val 25000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1"/>
          <p:cNvSpPr txBox="1"/>
          <p:nvPr/>
        </p:nvSpPr>
        <p:spPr>
          <a:xfrm>
            <a:off x="2103438" y="-85725"/>
            <a:ext cx="4603750" cy="64135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dk1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Система типів CTS </a:t>
            </a:r>
            <a:endParaRPr b="1" sz="36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/>
          <p:nvPr/>
        </p:nvSpPr>
        <p:spPr>
          <a:xfrm>
            <a:off x="971550" y="0"/>
            <a:ext cx="7191375" cy="64135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dk1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Структурні та посилальні типи</a:t>
            </a:r>
            <a:endParaRPr/>
          </a:p>
        </p:txBody>
      </p:sp>
      <p:sp>
        <p:nvSpPr>
          <p:cNvPr id="266" name="Google Shape;266;p32"/>
          <p:cNvSpPr/>
          <p:nvPr/>
        </p:nvSpPr>
        <p:spPr>
          <a:xfrm>
            <a:off x="539750" y="1196975"/>
            <a:ext cx="7704138" cy="77152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 мові С # вся </a:t>
            </a:r>
            <a:r>
              <a:rPr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логіка програми</a:t>
            </a:r>
            <a:r>
              <a:rPr b="0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повинна міститися всередині визначення якогось типу </a:t>
            </a:r>
            <a:endParaRPr/>
          </a:p>
        </p:txBody>
      </p:sp>
      <p:sp>
        <p:nvSpPr>
          <p:cNvPr id="267" name="Google Shape;267;p32"/>
          <p:cNvSpPr/>
          <p:nvPr/>
        </p:nvSpPr>
        <p:spPr>
          <a:xfrm>
            <a:off x="539750" y="2276475"/>
            <a:ext cx="7758113" cy="1106488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Тип</a:t>
            </a:r>
            <a:r>
              <a:rPr b="0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являє собою загальний термін, яким позначається будь-який елемент з множини: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r>
              <a:rPr lang="ru-RU" sz="220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клас, інтерфейс, структура, перерахування, делегат</a:t>
            </a:r>
            <a:r>
              <a:rPr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}.</a:t>
            </a:r>
            <a:endParaRPr/>
          </a:p>
        </p:txBody>
      </p:sp>
      <p:sp>
        <p:nvSpPr>
          <p:cNvPr id="268" name="Google Shape;268;p32"/>
          <p:cNvSpPr/>
          <p:nvPr/>
        </p:nvSpPr>
        <p:spPr>
          <a:xfrm>
            <a:off x="1187450" y="3933825"/>
            <a:ext cx="7416800" cy="1154113"/>
          </a:xfrm>
          <a:prstGeom prst="rect">
            <a:avLst/>
          </a:prstGeom>
          <a:solidFill>
            <a:schemeClr val="lt1"/>
          </a:solidFill>
          <a:ln cap="flat" cmpd="thinThick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 відміну від багатьох інших мов, в С # </a:t>
            </a:r>
            <a:r>
              <a:rPr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не допускається</a:t>
            </a:r>
            <a:r>
              <a:rPr b="0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створювати ані глобальних функцій, ані глобальних елементів даних.</a:t>
            </a:r>
            <a:endParaRPr/>
          </a:p>
        </p:txBody>
      </p:sp>
      <p:sp>
        <p:nvSpPr>
          <p:cNvPr id="269" name="Google Shape;269;p32"/>
          <p:cNvSpPr/>
          <p:nvPr/>
        </p:nvSpPr>
        <p:spPr>
          <a:xfrm>
            <a:off x="1187450" y="5516563"/>
            <a:ext cx="7272338" cy="77152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Замість цього потрібно, щоб всі члени даних і методи містилися всередині визначення типу</a:t>
            </a:r>
            <a:endParaRPr/>
          </a:p>
        </p:txBody>
      </p:sp>
      <p:pic>
        <p:nvPicPr>
          <p:cNvPr id="270" name="Google Shape;27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850" y="3789363"/>
            <a:ext cx="771525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825" y="5229225"/>
            <a:ext cx="771525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"/>
          <p:cNvSpPr txBox="1"/>
          <p:nvPr/>
        </p:nvSpPr>
        <p:spPr>
          <a:xfrm>
            <a:off x="971550" y="0"/>
            <a:ext cx="7191375" cy="64135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dk1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Структурні та посилальні типи</a:t>
            </a:r>
            <a:endParaRPr/>
          </a:p>
        </p:txBody>
      </p:sp>
      <p:sp>
        <p:nvSpPr>
          <p:cNvPr id="277" name="Google Shape;277;p33"/>
          <p:cNvSpPr/>
          <p:nvPr/>
        </p:nvSpPr>
        <p:spPr>
          <a:xfrm>
            <a:off x="323850" y="4902200"/>
            <a:ext cx="4032250" cy="1704975"/>
          </a:xfrm>
          <a:prstGeom prst="rect">
            <a:avLst/>
          </a:prstGeom>
          <a:solidFill>
            <a:srgbClr val="FFFFE7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При присвоєнні одного структурного типу іншому присвоюється не сам тип (як область в пам'яті), а </a:t>
            </a:r>
            <a:r>
              <a:rPr lang="ru-RU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його побітове копія. </a:t>
            </a:r>
            <a:endParaRPr/>
          </a:p>
        </p:txBody>
      </p:sp>
      <p:sp>
        <p:nvSpPr>
          <p:cNvPr id="278" name="Google Shape;278;p33"/>
          <p:cNvSpPr/>
          <p:nvPr/>
        </p:nvSpPr>
        <p:spPr>
          <a:xfrm>
            <a:off x="3419475" y="908050"/>
            <a:ext cx="1768475" cy="4667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Типи в С #</a:t>
            </a:r>
            <a:endParaRPr/>
          </a:p>
        </p:txBody>
      </p:sp>
      <p:sp>
        <p:nvSpPr>
          <p:cNvPr id="279" name="Google Shape;279;p33"/>
          <p:cNvSpPr/>
          <p:nvPr/>
        </p:nvSpPr>
        <p:spPr>
          <a:xfrm>
            <a:off x="179388" y="1700213"/>
            <a:ext cx="4222750" cy="436562"/>
          </a:xfrm>
          <a:prstGeom prst="rect">
            <a:avLst/>
          </a:prstGeom>
          <a:solidFill>
            <a:srgbClr val="FFFFE7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Структурні типи</a:t>
            </a:r>
            <a:r>
              <a:rPr b="0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0" lang="ru-RU" sz="220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value-based</a:t>
            </a:r>
            <a:r>
              <a:rPr b="0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280" name="Google Shape;280;p33"/>
          <p:cNvSpPr/>
          <p:nvPr/>
        </p:nvSpPr>
        <p:spPr>
          <a:xfrm>
            <a:off x="4572000" y="1700213"/>
            <a:ext cx="4818063" cy="436562"/>
          </a:xfrm>
          <a:prstGeom prst="rect">
            <a:avLst/>
          </a:prstGeom>
          <a:solidFill>
            <a:srgbClr val="F7FF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посилальні типи</a:t>
            </a:r>
            <a:r>
              <a:rPr b="0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0" lang="ru-RU" sz="220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reference-based</a:t>
            </a:r>
            <a:r>
              <a:rPr b="0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281" name="Google Shape;281;p33"/>
          <p:cNvSpPr/>
          <p:nvPr/>
        </p:nvSpPr>
        <p:spPr>
          <a:xfrm>
            <a:off x="323850" y="2492375"/>
            <a:ext cx="4032250" cy="1063625"/>
          </a:xfrm>
          <a:prstGeom prst="rect">
            <a:avLst/>
          </a:prstGeom>
          <a:solidFill>
            <a:srgbClr val="FFFFE7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Усі числові типи даних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(int, float тощо),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перерахування, структури</a:t>
            </a:r>
            <a:endParaRPr/>
          </a:p>
        </p:txBody>
      </p:sp>
      <p:sp>
        <p:nvSpPr>
          <p:cNvPr id="282" name="Google Shape;282;p33"/>
          <p:cNvSpPr/>
          <p:nvPr/>
        </p:nvSpPr>
        <p:spPr>
          <a:xfrm>
            <a:off x="323850" y="3933825"/>
            <a:ext cx="3960813" cy="742950"/>
          </a:xfrm>
          <a:prstGeom prst="rect">
            <a:avLst/>
          </a:prstGeom>
          <a:solidFill>
            <a:srgbClr val="FFFFE7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Пам'ять для структурних типів виділяється зі стека.</a:t>
            </a:r>
            <a:endParaRPr/>
          </a:p>
        </p:txBody>
      </p:sp>
      <p:sp>
        <p:nvSpPr>
          <p:cNvPr id="283" name="Google Shape;283;p33"/>
          <p:cNvSpPr/>
          <p:nvPr/>
        </p:nvSpPr>
        <p:spPr>
          <a:xfrm>
            <a:off x="4716463" y="4941888"/>
            <a:ext cx="4176712" cy="1704975"/>
          </a:xfrm>
          <a:prstGeom prst="rect">
            <a:avLst/>
          </a:prstGeom>
          <a:solidFill>
            <a:srgbClr val="F7FF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При копіюванні посилального типу створюється </a:t>
            </a:r>
            <a:r>
              <a:rPr lang="ru-RU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ще одне посилання,</a:t>
            </a:r>
            <a:r>
              <a:rPr b="0" lang="ru-RU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яке вказує на ту саму область оперативної пам'яті. </a:t>
            </a:r>
            <a:endParaRPr/>
          </a:p>
        </p:txBody>
      </p:sp>
      <p:sp>
        <p:nvSpPr>
          <p:cNvPr id="284" name="Google Shape;284;p33"/>
          <p:cNvSpPr/>
          <p:nvPr/>
        </p:nvSpPr>
        <p:spPr>
          <a:xfrm>
            <a:off x="4716463" y="2636838"/>
            <a:ext cx="3887787" cy="422275"/>
          </a:xfrm>
          <a:prstGeom prst="rect">
            <a:avLst/>
          </a:prstGeom>
          <a:solidFill>
            <a:srgbClr val="F7FF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Класи та інтерфейси</a:t>
            </a:r>
            <a:endParaRPr/>
          </a:p>
        </p:txBody>
      </p:sp>
      <p:sp>
        <p:nvSpPr>
          <p:cNvPr id="285" name="Google Shape;285;p33"/>
          <p:cNvSpPr/>
          <p:nvPr/>
        </p:nvSpPr>
        <p:spPr>
          <a:xfrm>
            <a:off x="4716463" y="3573463"/>
            <a:ext cx="4248150" cy="1063625"/>
          </a:xfrm>
          <a:prstGeom prst="rect">
            <a:avLst/>
          </a:prstGeom>
          <a:solidFill>
            <a:srgbClr val="F7FF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Пам'ять для них виділяється не в стеку, а в області керованої купи</a:t>
            </a:r>
            <a:endParaRPr/>
          </a:p>
        </p:txBody>
      </p:sp>
      <p:sp>
        <p:nvSpPr>
          <p:cNvPr id="286" name="Google Shape;286;p33"/>
          <p:cNvSpPr/>
          <p:nvPr/>
        </p:nvSpPr>
        <p:spPr>
          <a:xfrm rot="2368503">
            <a:off x="3343275" y="1419225"/>
            <a:ext cx="312738" cy="360363"/>
          </a:xfrm>
          <a:prstGeom prst="downArrow">
            <a:avLst>
              <a:gd fmla="val 50000" name="adj1"/>
              <a:gd fmla="val 28807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3"/>
          <p:cNvSpPr/>
          <p:nvPr/>
        </p:nvSpPr>
        <p:spPr>
          <a:xfrm rot="-2151884">
            <a:off x="4716463" y="1412875"/>
            <a:ext cx="312737" cy="360363"/>
          </a:xfrm>
          <a:prstGeom prst="downArrow">
            <a:avLst>
              <a:gd fmla="val 50000" name="adj1"/>
              <a:gd fmla="val 28807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3"/>
          <p:cNvSpPr/>
          <p:nvPr/>
        </p:nvSpPr>
        <p:spPr>
          <a:xfrm>
            <a:off x="2484438" y="2205038"/>
            <a:ext cx="312737" cy="215900"/>
          </a:xfrm>
          <a:prstGeom prst="downArrow">
            <a:avLst>
              <a:gd fmla="val 50000" name="adj1"/>
              <a:gd fmla="val 25000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3"/>
          <p:cNvSpPr/>
          <p:nvPr/>
        </p:nvSpPr>
        <p:spPr>
          <a:xfrm>
            <a:off x="6443663" y="2205038"/>
            <a:ext cx="312737" cy="360362"/>
          </a:xfrm>
          <a:prstGeom prst="downArrow">
            <a:avLst>
              <a:gd fmla="val 50000" name="adj1"/>
              <a:gd fmla="val 28807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3"/>
          <p:cNvSpPr/>
          <p:nvPr/>
        </p:nvSpPr>
        <p:spPr>
          <a:xfrm>
            <a:off x="6516688" y="3068638"/>
            <a:ext cx="312737" cy="504825"/>
          </a:xfrm>
          <a:prstGeom prst="downArrow">
            <a:avLst>
              <a:gd fmla="val 50000" name="adj1"/>
              <a:gd fmla="val 40355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3"/>
          <p:cNvSpPr/>
          <p:nvPr/>
        </p:nvSpPr>
        <p:spPr>
          <a:xfrm>
            <a:off x="6516688" y="4652963"/>
            <a:ext cx="312737" cy="360362"/>
          </a:xfrm>
          <a:prstGeom prst="downArrow">
            <a:avLst>
              <a:gd fmla="val 50000" name="adj1"/>
              <a:gd fmla="val 28807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3"/>
          <p:cNvSpPr/>
          <p:nvPr/>
        </p:nvSpPr>
        <p:spPr>
          <a:xfrm>
            <a:off x="2411413" y="3573463"/>
            <a:ext cx="312737" cy="360362"/>
          </a:xfrm>
          <a:prstGeom prst="downArrow">
            <a:avLst>
              <a:gd fmla="val 50000" name="adj1"/>
              <a:gd fmla="val 28807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3"/>
          <p:cNvSpPr/>
          <p:nvPr/>
        </p:nvSpPr>
        <p:spPr>
          <a:xfrm>
            <a:off x="2339975" y="4652963"/>
            <a:ext cx="312738" cy="288925"/>
          </a:xfrm>
          <a:prstGeom prst="downArrow">
            <a:avLst>
              <a:gd fmla="val 50000" name="adj1"/>
              <a:gd fmla="val 25000" name="adj2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Література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ru-RU"/>
              <a:t>Е. Троелсен C# и платформа  .NET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ru-RU"/>
              <a:t>Дж. Рихтер СLR via C#. Программирование на платформе .NET  Framework 2.0 на язике C#.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ru-RU"/>
              <a:t>Tom Archer. Inside C#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ru-RU"/>
              <a:t>Клаус Микелсен. Язык программирования С#. – DiaSoft, 2002.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8" name="Google Shape;298;p34"/>
          <p:cNvGraphicFramePr/>
          <p:nvPr/>
        </p:nvGraphicFramePr>
        <p:xfrm>
          <a:off x="179388" y="908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{22C5AA8D-1366-4A76-969D-859EF34E9344}</a:tableStyleId>
              </a:tblPr>
              <a:tblGrid>
                <a:gridCol w="2859075"/>
                <a:gridCol w="3117850"/>
                <a:gridCol w="2987675"/>
              </a:tblGrid>
              <a:tr h="396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ru-RU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Критерій порівняння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ru-RU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Структурный тип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ru-RU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Посилальний тип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00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Де розміщуються типи?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В області стека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В області керованої купи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310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Як представлена змінна, якій присвоєно значення цього типу?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У вигляді локальної копії типу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У вигляді покажчика на область RAM, що відноситься до об'єкту цього типу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919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Що може бути для них базовим типом?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Ці типи є похідними від типу System.ValueType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Можуть походити від будь-якого іншого типу (за винятком System.ValueType), якщо цей тип не є закритим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99" name="Google Shape;299;p34"/>
          <p:cNvSpPr txBox="1"/>
          <p:nvPr/>
        </p:nvSpPr>
        <p:spPr>
          <a:xfrm>
            <a:off x="971550" y="0"/>
            <a:ext cx="7191375" cy="64135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dk1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Структурні та посилальні тип</a:t>
            </a:r>
            <a:r>
              <a:rPr b="1" lang="ru-RU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и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4" name="Google Shape;304;p35"/>
          <p:cNvGraphicFramePr/>
          <p:nvPr/>
        </p:nvGraphicFramePr>
        <p:xfrm>
          <a:off x="142875" y="908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{22C5AA8D-1366-4A76-969D-859EF34E9344}</a:tableStyleId>
              </a:tblPr>
              <a:tblGrid>
                <a:gridCol w="2519375"/>
                <a:gridCol w="3384550"/>
                <a:gridCol w="3097200"/>
              </a:tblGrid>
              <a:tr h="700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ru-RU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Критерій порівняння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ru-RU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Структурный тип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1" i="0" lang="ru-RU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Посилальний тип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92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Чи може цей тип бути базовим?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Ні, Структурні типи завжди закриті і доповнення їх іншими властивостями не передбачено. Тому вони не можуть </a:t>
                      </a: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бути </a:t>
                      </a: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базовими для інших типів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Так, якщо цей тип не визначений як закритий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615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Як здійснюється передача параметрів?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За  значеннями (передаються тільки локальні копії значень змінних)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Як посилання (передається посилання на адресу даного об'єкта в оперативній пам'яті)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615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Чи існує можливість перевизначити </a:t>
                      </a:r>
                      <a:b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Object.Finalize ()?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Немає. Структурні типи ніколи не розміщуються в купі і тому до них не застосовується функція завершення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Так, але не напряму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05" name="Google Shape;305;p35"/>
          <p:cNvSpPr txBox="1"/>
          <p:nvPr/>
        </p:nvSpPr>
        <p:spPr>
          <a:xfrm>
            <a:off x="971550" y="0"/>
            <a:ext cx="7191375" cy="64135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dk1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Структурні та посилальні типи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0" name="Google Shape;310;p36"/>
          <p:cNvGraphicFramePr/>
          <p:nvPr/>
        </p:nvGraphicFramePr>
        <p:xfrm>
          <a:off x="107950" y="908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{22C5AA8D-1366-4A76-969D-859EF34E9344}</a:tableStyleId>
              </a:tblPr>
              <a:tblGrid>
                <a:gridCol w="2519375"/>
                <a:gridCol w="3384550"/>
                <a:gridCol w="3097200"/>
              </a:tblGrid>
              <a:tr h="701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mo"/>
                        <a:buNone/>
                      </a:pPr>
                      <a:r>
                        <a:rPr b="1" i="0" lang="ru-RU" sz="20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Критерій порівняння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mo"/>
                        <a:buNone/>
                      </a:pPr>
                      <a:r>
                        <a:rPr b="1" i="0" lang="ru-RU" sz="20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Структурный тип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mo"/>
                        <a:buNone/>
                      </a:pPr>
                      <a:r>
                        <a:rPr b="1" i="0" lang="ru-RU" sz="20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Посилальний тип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615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mo"/>
                        <a:buNone/>
                      </a:pP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Чи можна визначити конструктори для цього типу?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mo"/>
                        <a:buNone/>
                      </a:pP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Так, але конструктор за замовчуванням зарезервований (тобто всі ваші конструктори повинні приймати параметри)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mo"/>
                        <a:buNone/>
                      </a:pP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Звичайно!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310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mo"/>
                        <a:buNone/>
                      </a:pP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Коли відбувається </a:t>
                      </a: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знищення</a:t>
                      </a: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змінної даного типу?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mo"/>
                        <a:buNone/>
                      </a:pP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Коли відбувається вихід за зону видимості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mo"/>
                        <a:buNone/>
                      </a:pP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Під час процесу складання сміття (garbage collection) у керованій купі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11" name="Google Shape;311;p36"/>
          <p:cNvSpPr txBox="1"/>
          <p:nvPr/>
        </p:nvSpPr>
        <p:spPr>
          <a:xfrm>
            <a:off x="971550" y="0"/>
            <a:ext cx="7191375" cy="64135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dk1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Структурні та посилальні типи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6" name="Google Shape;316;p37"/>
          <p:cNvGraphicFramePr/>
          <p:nvPr/>
        </p:nvGraphicFramePr>
        <p:xfrm>
          <a:off x="179388" y="981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{22C5AA8D-1366-4A76-969D-859EF34E9344}</a:tableStyleId>
              </a:tblPr>
              <a:tblGrid>
                <a:gridCol w="1728775"/>
                <a:gridCol w="1584325"/>
                <a:gridCol w="2211400"/>
                <a:gridCol w="3189275"/>
              </a:tblGrid>
              <a:tr h="1310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CC"/>
                        </a:buClr>
                        <a:buSzPts val="2000"/>
                        <a:buFont typeface="Arimo"/>
                        <a:buNone/>
                      </a:pPr>
                      <a:r>
                        <a:rPr b="0" i="0" lang="ru-RU" sz="2000" u="none" cap="none" strike="noStrike">
                          <a:solidFill>
                            <a:srgbClr val="0000CC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Скорочений варіант позначення в С #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CC"/>
                        </a:buClr>
                        <a:buSzPts val="2000"/>
                        <a:buFont typeface="Arimo"/>
                        <a:buNone/>
                      </a:pPr>
                      <a:r>
                        <a:rPr b="0" i="0" lang="ru-RU" sz="2000" u="none" cap="none" strike="noStrike">
                          <a:solidFill>
                            <a:srgbClr val="0000CC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Відповідає вимогам CLS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CC"/>
                        </a:buClr>
                        <a:buSzPts val="2000"/>
                        <a:buFont typeface="Arimo"/>
                        <a:buNone/>
                      </a:pPr>
                      <a:r>
                        <a:rPr b="0" i="0" lang="ru-RU" sz="2000" u="none" cap="none" strike="noStrike">
                          <a:solidFill>
                            <a:srgbClr val="0000CC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Системний тип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CC"/>
                        </a:buClr>
                        <a:buSzPts val="2000"/>
                        <a:buFont typeface="Arimo"/>
                        <a:buNone/>
                      </a:pPr>
                      <a:r>
                        <a:rPr b="0" i="0" lang="ru-RU" sz="2000" u="none" cap="none" strike="noStrike">
                          <a:solidFill>
                            <a:srgbClr val="0000CC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Опис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0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mo"/>
                        <a:buNone/>
                      </a:pPr>
                      <a:r>
                        <a:rPr b="1" i="0" lang="ru-RU" sz="20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bool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mo"/>
                        <a:buNone/>
                      </a:pP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Так</a:t>
                      </a:r>
                      <a:endParaRPr b="0" i="0" sz="20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mo"/>
                        <a:buNone/>
                      </a:pP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System.Boolean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mo"/>
                        <a:buNone/>
                      </a:pP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Представляє ознак</a:t>
                      </a: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у</a:t>
                      </a: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істинності чи хибності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mo"/>
                        <a:buNone/>
                      </a:pPr>
                      <a:r>
                        <a:rPr b="1" i="0" lang="ru-RU" sz="20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sbyte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mo"/>
                        <a:buNone/>
                      </a:pP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Ні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mo"/>
                        <a:buNone/>
                      </a:pP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System.SByte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mo"/>
                        <a:buNone/>
                      </a:pP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8-бітове число зі знаком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mo"/>
                        <a:buNone/>
                      </a:pPr>
                      <a:r>
                        <a:rPr b="1" i="0" lang="ru-RU" sz="20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byte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mo"/>
                        <a:buNone/>
                      </a:pP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Так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mo"/>
                        <a:buNone/>
                      </a:pP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System.Byte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mo"/>
                        <a:buNone/>
                      </a:pP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8-бітове число без знака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mo"/>
                        <a:buNone/>
                      </a:pPr>
                      <a:r>
                        <a:rPr b="1" i="0" lang="ru-RU" sz="20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short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mo"/>
                        <a:buNone/>
                      </a:pP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Так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mo"/>
                        <a:buNone/>
                      </a:pP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System.Int16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mo"/>
                        <a:buNone/>
                      </a:pP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16-бітове число зі знаком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0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mo"/>
                        <a:buNone/>
                      </a:pPr>
                      <a:r>
                        <a:rPr b="1" i="0" lang="ru-RU" sz="20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ushort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mo"/>
                        <a:buNone/>
                      </a:pP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Ні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mo"/>
                        <a:buNone/>
                      </a:pP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System.UIntl6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mo"/>
                        <a:buNone/>
                      </a:pP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16-бітове число без знака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mo"/>
                        <a:buNone/>
                      </a:pPr>
                      <a:r>
                        <a:rPr b="1" i="0" lang="ru-RU" sz="20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int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mo"/>
                        <a:buNone/>
                      </a:pP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Так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mo"/>
                        <a:buNone/>
                      </a:pP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System.Int32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mo"/>
                        <a:buNone/>
                      </a:pP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32-бітове число зі знаком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17" name="Google Shape;317;p37"/>
          <p:cNvSpPr txBox="1"/>
          <p:nvPr/>
        </p:nvSpPr>
        <p:spPr>
          <a:xfrm>
            <a:off x="2124075" y="0"/>
            <a:ext cx="4687888" cy="64135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dk1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Структурні типи  C#</a:t>
            </a:r>
            <a:endParaRPr b="1" sz="36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2" name="Google Shape;322;p38"/>
          <p:cNvGraphicFramePr/>
          <p:nvPr/>
        </p:nvGraphicFramePr>
        <p:xfrm>
          <a:off x="179388" y="10525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{22C5AA8D-1366-4A76-969D-859EF34E9344}</a:tableStyleId>
              </a:tblPr>
              <a:tblGrid>
                <a:gridCol w="1681150"/>
                <a:gridCol w="1590675"/>
                <a:gridCol w="1908175"/>
                <a:gridCol w="3533775"/>
              </a:tblGrid>
              <a:tr h="1310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CC"/>
                        </a:buClr>
                        <a:buSzPts val="2000"/>
                        <a:buFont typeface="Arimo"/>
                        <a:buNone/>
                      </a:pPr>
                      <a:r>
                        <a:rPr b="0" i="0" lang="ru-RU" sz="2000" u="none" cap="none" strike="noStrike">
                          <a:solidFill>
                            <a:srgbClr val="0000CC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Скорочений варіант позначення в С #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CC"/>
                        </a:buClr>
                        <a:buSzPts val="2000"/>
                        <a:buFont typeface="Arimo"/>
                        <a:buNone/>
                      </a:pPr>
                      <a:r>
                        <a:rPr b="0" i="0" lang="ru-RU" sz="2000" u="none" cap="none" strike="noStrike">
                          <a:solidFill>
                            <a:srgbClr val="0000CC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Відповідає вимогам CLS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CC"/>
                        </a:buClr>
                        <a:buSzPts val="2000"/>
                        <a:buFont typeface="Arimo"/>
                        <a:buNone/>
                      </a:pPr>
                      <a:r>
                        <a:rPr b="0" i="0" lang="ru-RU" sz="2000" u="none" cap="none" strike="noStrike">
                          <a:solidFill>
                            <a:srgbClr val="0000CC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Системний тип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CC"/>
                        </a:buClr>
                        <a:buSzPts val="2000"/>
                        <a:buFont typeface="Arimo"/>
                        <a:buNone/>
                      </a:pPr>
                      <a:r>
                        <a:rPr b="0" i="0" lang="ru-RU" sz="2000" u="none" cap="none" strike="noStrike">
                          <a:solidFill>
                            <a:srgbClr val="0000CC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Опис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mo"/>
                        <a:buNone/>
                      </a:pPr>
                      <a:r>
                        <a:rPr b="1" i="0" lang="ru-RU" sz="20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uint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mo"/>
                        <a:buNone/>
                      </a:pP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Ні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mo"/>
                        <a:buNone/>
                      </a:pP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System.UInt32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mo"/>
                        <a:buNone/>
                      </a:pP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32-бітове число без знака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mo"/>
                        <a:buNone/>
                      </a:pPr>
                      <a:r>
                        <a:rPr b="1" i="0" lang="ru-RU" sz="20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long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mo"/>
                        <a:buNone/>
                      </a:pP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Так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mo"/>
                        <a:buNone/>
                      </a:pP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System.Int64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mo"/>
                        <a:buNone/>
                      </a:pP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64-бітове число зі знаком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mo"/>
                        <a:buNone/>
                      </a:pPr>
                      <a:r>
                        <a:rPr b="1" i="0" lang="ru-RU" sz="20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ulong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mo"/>
                        <a:buNone/>
                      </a:pP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Ні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mo"/>
                        <a:buNone/>
                      </a:pP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System.UInt64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mo"/>
                        <a:buNone/>
                      </a:pP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64-бітове число без знака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0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mo"/>
                        <a:buNone/>
                      </a:pPr>
                      <a:r>
                        <a:rPr b="1" i="0" lang="ru-RU" sz="20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char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mo"/>
                        <a:buNone/>
                      </a:pP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Так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mo"/>
                        <a:buNone/>
                      </a:pP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System.Char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mo"/>
                        <a:buNone/>
                      </a:pP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Одиночний 16-бітний символ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mo"/>
                        <a:buNone/>
                      </a:pPr>
                      <a:r>
                        <a:rPr b="1" i="0" lang="ru-RU" sz="20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float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mo"/>
                        <a:buNone/>
                      </a:pP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Так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mo"/>
                        <a:buNone/>
                      </a:pP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System.Single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mo"/>
                        <a:buNone/>
                      </a:pP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Unicode 32-бітове число з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0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mo"/>
                        <a:buNone/>
                      </a:pPr>
                      <a:r>
                        <a:rPr b="1" i="0" lang="ru-RU" sz="20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double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mo"/>
                        <a:buNone/>
                      </a:pP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Так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mo"/>
                        <a:buNone/>
                      </a:pP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System.Double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mo"/>
                        <a:buNone/>
                      </a:pPr>
                      <a:r>
                        <a:rPr b="0" i="0" lang="ru-RU" sz="20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64-бітове число з плаваючою точкою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23" name="Google Shape;323;p38"/>
          <p:cNvSpPr txBox="1"/>
          <p:nvPr/>
        </p:nvSpPr>
        <p:spPr>
          <a:xfrm>
            <a:off x="2124075" y="0"/>
            <a:ext cx="3849688" cy="64135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dk1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Структурні типи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8" name="Google Shape;328;p39"/>
          <p:cNvGraphicFramePr/>
          <p:nvPr/>
        </p:nvGraphicFramePr>
        <p:xfrm>
          <a:off x="0" y="1341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{22C5AA8D-1366-4A76-969D-859EF34E9344}</a:tableStyleId>
              </a:tblPr>
              <a:tblGrid>
                <a:gridCol w="1908175"/>
                <a:gridCol w="1655775"/>
                <a:gridCol w="2303450"/>
                <a:gridCol w="3025775"/>
              </a:tblGrid>
              <a:tr h="1432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CC"/>
                        </a:buClr>
                        <a:buSzPts val="2200"/>
                        <a:buFont typeface="Arimo"/>
                        <a:buNone/>
                      </a:pPr>
                      <a:r>
                        <a:rPr b="0" i="0" lang="ru-RU" sz="2200" u="none" cap="none" strike="noStrike">
                          <a:solidFill>
                            <a:srgbClr val="0000CC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Скорочений варіант позначення в С #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CC"/>
                        </a:buClr>
                        <a:buSzPts val="2200"/>
                        <a:buFont typeface="Arimo"/>
                        <a:buNone/>
                      </a:pPr>
                      <a:r>
                        <a:rPr b="0" i="0" lang="ru-RU" sz="2200" u="none" cap="none" strike="noStrike">
                          <a:solidFill>
                            <a:srgbClr val="0000CC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Відповідає вимогам CLS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CC"/>
                        </a:buClr>
                        <a:buSzPts val="2200"/>
                        <a:buFont typeface="Arimo"/>
                        <a:buNone/>
                      </a:pPr>
                      <a:r>
                        <a:rPr b="0" i="0" lang="ru-RU" sz="2200" u="none" cap="none" strike="noStrike">
                          <a:solidFill>
                            <a:srgbClr val="0000CC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Системний тип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CC"/>
                        </a:buClr>
                        <a:buSzPts val="2200"/>
                        <a:buFont typeface="Arimo"/>
                        <a:buNone/>
                      </a:pPr>
                      <a:r>
                        <a:rPr b="0" i="0" lang="ru-RU" sz="2200" u="none" cap="none" strike="noStrike">
                          <a:solidFill>
                            <a:srgbClr val="0000CC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Опис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62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mo"/>
                        <a:buNone/>
                      </a:pPr>
                      <a:r>
                        <a:rPr b="1" i="0" lang="ru-RU" sz="22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decimal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mo"/>
                        <a:buNone/>
                      </a:pPr>
                      <a:r>
                        <a:rPr b="0" i="0" lang="ru-RU" sz="22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Так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mo"/>
                        <a:buNone/>
                      </a:pPr>
                      <a:r>
                        <a:rPr b="0" i="0" lang="ru-RU" sz="22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System.Decimal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mo"/>
                        <a:buNone/>
                      </a:pPr>
                      <a:r>
                        <a:rPr b="0" i="0" lang="ru-RU" sz="22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96-бітове число зі знаком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62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mo"/>
                        <a:buNone/>
                      </a:pPr>
                      <a:r>
                        <a:rPr b="1" i="0" lang="ru-RU" sz="22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string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mo"/>
                        <a:buNone/>
                      </a:pPr>
                      <a:r>
                        <a:rPr b="0" i="0" lang="ru-RU" sz="22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Так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mo"/>
                        <a:buNone/>
                      </a:pPr>
                      <a:r>
                        <a:rPr b="0" i="0" lang="ru-RU" sz="22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 System.String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mo"/>
                        <a:buNone/>
                      </a:pPr>
                      <a:r>
                        <a:rPr b="0" i="0" lang="ru-RU" sz="22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Являє ряд формату Unicode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97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mo"/>
                        <a:buNone/>
                      </a:pPr>
                      <a:r>
                        <a:rPr b="1" i="0" lang="ru-RU" sz="22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object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760"/>
                        <a:buFont typeface="Noto Sans Symbols"/>
                        <a:buNone/>
                      </a:pPr>
                      <a:r>
                        <a:t/>
                      </a:r>
                      <a:endParaRPr b="0" i="0" sz="2200" u="none" cap="none" strike="noStrike">
                        <a:solidFill>
                          <a:schemeClr val="dk1"/>
                        </a:solidFill>
                        <a:latin typeface="Arimo"/>
                        <a:ea typeface="Arimo"/>
                        <a:cs typeface="Arimo"/>
                        <a:sym typeface="Arimo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mo"/>
                        <a:buNone/>
                      </a:pPr>
                      <a:r>
                        <a:rPr b="0" i="0" lang="ru-RU" sz="22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System.Object 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mo"/>
                        <a:buNone/>
                      </a:pPr>
                      <a:r>
                        <a:rPr b="0" i="0" lang="ru-RU" sz="22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Служить базовим класом для всіх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200"/>
                        <a:buFont typeface="Arimo"/>
                        <a:buNone/>
                      </a:pPr>
                      <a:r>
                        <a:rPr b="0" i="0" lang="ru-RU" sz="2200" u="none" cap="none" strike="noStrike">
                          <a:solidFill>
                            <a:schemeClr val="dk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типів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29" name="Google Shape;329;p39"/>
          <p:cNvSpPr txBox="1"/>
          <p:nvPr/>
        </p:nvSpPr>
        <p:spPr>
          <a:xfrm>
            <a:off x="2124075" y="0"/>
            <a:ext cx="3849688" cy="64135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dk1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Структурні типи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0"/>
          <p:cNvSpPr txBox="1"/>
          <p:nvPr/>
        </p:nvSpPr>
        <p:spPr>
          <a:xfrm>
            <a:off x="1676400" y="228600"/>
            <a:ext cx="5883275" cy="641350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dk1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Ієрархія системних типів</a:t>
            </a:r>
            <a:endParaRPr b="1" sz="36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" name="Google Shape;33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8507" y="1219200"/>
            <a:ext cx="7319060" cy="5005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1"/>
          <p:cNvSpPr txBox="1"/>
          <p:nvPr/>
        </p:nvSpPr>
        <p:spPr>
          <a:xfrm>
            <a:off x="250825" y="0"/>
            <a:ext cx="8893175" cy="519113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dk1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Перетворення типів – упаковка та розпакування</a:t>
            </a:r>
            <a:endParaRPr b="1" sz="28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41"/>
          <p:cNvSpPr/>
          <p:nvPr/>
        </p:nvSpPr>
        <p:spPr>
          <a:xfrm>
            <a:off x="684213" y="981075"/>
            <a:ext cx="7700962" cy="1441450"/>
          </a:xfrm>
          <a:prstGeom prst="rect">
            <a:avLst/>
          </a:prstGeom>
          <a:solidFill>
            <a:srgbClr val="FFFFE7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Упаковка</a:t>
            </a:r>
            <a:r>
              <a:rPr b="0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це процес явного перетворення </a:t>
            </a:r>
            <a:r>
              <a:rPr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структурного типу в посилальний</a:t>
            </a:r>
            <a:r>
              <a:rPr b="0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При цьому  в керованій купі створюється новий об'єкт і в нього копіюються внутрішні дані старого об'єкта зі стека.</a:t>
            </a:r>
            <a:endParaRPr/>
          </a:p>
        </p:txBody>
      </p:sp>
      <p:sp>
        <p:nvSpPr>
          <p:cNvPr id="342" name="Google Shape;342;p41"/>
          <p:cNvSpPr/>
          <p:nvPr/>
        </p:nvSpPr>
        <p:spPr>
          <a:xfrm>
            <a:off x="611188" y="2565400"/>
            <a:ext cx="7704137" cy="2111375"/>
          </a:xfrm>
          <a:prstGeom prst="rect">
            <a:avLst/>
          </a:prstGeom>
          <a:solidFill>
            <a:srgbClr val="E3FFF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Розпакування</a:t>
            </a:r>
            <a:r>
              <a:rPr b="0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це перетворення </a:t>
            </a:r>
            <a:r>
              <a:rPr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посилання на об'єкт</a:t>
            </a:r>
            <a:r>
              <a:rPr b="0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в оперативній пам'яті </a:t>
            </a:r>
            <a:r>
              <a:rPr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 структурний тип</a:t>
            </a:r>
            <a:r>
              <a:rPr b="0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Перед виконанням розпакування здійснюється перевірка на сумісність між типом об'єкту в оперативній пам'яті і тим структурним типом, у який буде здійснюватися розпакування.</a:t>
            </a:r>
            <a:endParaRPr/>
          </a:p>
        </p:txBody>
      </p:sp>
      <p:sp>
        <p:nvSpPr>
          <p:cNvPr id="343" name="Google Shape;343;p41"/>
          <p:cNvSpPr/>
          <p:nvPr/>
        </p:nvSpPr>
        <p:spPr>
          <a:xfrm>
            <a:off x="684213" y="5157788"/>
            <a:ext cx="7632700" cy="77152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Якщо встановлено невідповідність типів даних, згенерується </a:t>
            </a:r>
            <a:r>
              <a:rPr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виключення</a:t>
            </a:r>
            <a:r>
              <a:rPr b="0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ru-RU" sz="220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InvalidCastException</a:t>
            </a:r>
            <a:r>
              <a:rPr b="0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2"/>
          <p:cNvSpPr txBox="1"/>
          <p:nvPr/>
        </p:nvSpPr>
        <p:spPr>
          <a:xfrm>
            <a:off x="228600" y="1143000"/>
            <a:ext cx="8784976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ru-RU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Об’єктно-орієнтована технологія базується на </a:t>
            </a:r>
            <a:r>
              <a:rPr lang="ru-RU" sz="20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об’єктній моделі</a:t>
            </a:r>
            <a:r>
              <a:rPr lang="ru-RU" sz="2000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2000">
              <a:solidFill>
                <a:schemeClr val="fol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ru-RU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Основний елемент об’єктної моделі – </a:t>
            </a:r>
            <a:r>
              <a:rPr lang="ru-RU" sz="2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об’єкт</a:t>
            </a:r>
            <a:r>
              <a:rPr lang="ru-RU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609600" lvl="0" marL="6096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ru-RU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Об'єкт - це уявна або реальна сутність, що володіє характерною поведінкою і відмінними характеристиками і є важливою в предметної області.</a:t>
            </a:r>
            <a:endParaRPr/>
          </a:p>
          <a:p>
            <a:pPr indent="-609600" lvl="0" marL="6096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ru-RU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Об'єктна модель описує структуру об'єктів, що становлять систему, їх атрибути, операції, взаємозв'язки з іншими об'єктами</a:t>
            </a:r>
            <a:endParaRPr/>
          </a:p>
          <a:p>
            <a:pPr indent="-609600" lvl="0" marL="609600" marR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ru-RU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Основні властивості об’єктної моделі:</a:t>
            </a:r>
            <a:endParaRPr/>
          </a:p>
          <a:p>
            <a:pPr indent="-457200" lvl="2" marL="1408113" marR="0" rtl="0" algn="l">
              <a:spcBef>
                <a:spcPts val="600"/>
              </a:spcBef>
              <a:spcAft>
                <a:spcPts val="0"/>
              </a:spcAft>
              <a:buClr>
                <a:schemeClr val="folHlink"/>
              </a:buClr>
              <a:buSzPts val="2000"/>
              <a:buFont typeface="Noto Sans Symbols"/>
              <a:buChar char="●"/>
            </a:pPr>
            <a:r>
              <a:rPr b="0" i="0" lang="ru-RU" sz="20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абстрагування, </a:t>
            </a:r>
            <a:endParaRPr/>
          </a:p>
          <a:p>
            <a:pPr indent="-457200" lvl="2" marL="1408113" marR="0" rtl="0" algn="l">
              <a:spcBef>
                <a:spcPts val="600"/>
              </a:spcBef>
              <a:spcAft>
                <a:spcPts val="0"/>
              </a:spcAft>
              <a:buClr>
                <a:schemeClr val="folHlink"/>
              </a:buClr>
              <a:buSzPts val="2000"/>
              <a:buFont typeface="Noto Sans Symbols"/>
              <a:buChar char="●"/>
            </a:pPr>
            <a:r>
              <a:rPr b="0" i="0" lang="ru-RU" sz="20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інкапсуляції, </a:t>
            </a:r>
            <a:endParaRPr/>
          </a:p>
          <a:p>
            <a:pPr indent="-457200" lvl="2" marL="1408113" marR="0" rtl="0" algn="l">
              <a:spcBef>
                <a:spcPts val="600"/>
              </a:spcBef>
              <a:spcAft>
                <a:spcPts val="0"/>
              </a:spcAft>
              <a:buClr>
                <a:schemeClr val="folHlink"/>
              </a:buClr>
              <a:buSzPts val="2000"/>
              <a:buFont typeface="Noto Sans Symbols"/>
              <a:buChar char="●"/>
            </a:pPr>
            <a:r>
              <a:rPr b="0" i="0" lang="ru-RU" sz="20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успадкування (ієрархічність), </a:t>
            </a:r>
            <a:endParaRPr/>
          </a:p>
          <a:p>
            <a:pPr indent="-457200" lvl="2" marL="1408113" marR="0" rtl="0" algn="l">
              <a:spcBef>
                <a:spcPts val="600"/>
              </a:spcBef>
              <a:spcAft>
                <a:spcPts val="0"/>
              </a:spcAft>
              <a:buClr>
                <a:schemeClr val="folHlink"/>
              </a:buClr>
              <a:buSzPts val="2000"/>
              <a:buFont typeface="Noto Sans Symbols"/>
              <a:buChar char="●"/>
            </a:pPr>
            <a:r>
              <a:rPr b="0" i="0" lang="ru-RU" sz="20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поліморфізм.</a:t>
            </a:r>
            <a:endParaRPr/>
          </a:p>
          <a:p>
            <a:pPr indent="-457200" lvl="2" marL="1408113" marR="0" rtl="0" algn="l">
              <a:spcBef>
                <a:spcPts val="600"/>
              </a:spcBef>
              <a:spcAft>
                <a:spcPts val="0"/>
              </a:spcAft>
              <a:buClr>
                <a:schemeClr val="folHlink"/>
              </a:buClr>
              <a:buSzPts val="2000"/>
              <a:buFont typeface="Noto Sans Symbols"/>
              <a:buChar char="●"/>
            </a:pPr>
            <a:r>
              <a:rPr b="0" i="0" lang="ru-RU" sz="2000" u="none" cap="none" strike="noStrike">
                <a:solidFill>
                  <a:srgbClr val="009999"/>
                </a:solidFill>
                <a:latin typeface="Arial"/>
                <a:ea typeface="Arial"/>
                <a:cs typeface="Arial"/>
                <a:sym typeface="Arial"/>
              </a:rPr>
              <a:t>посилка повідомлень</a:t>
            </a:r>
            <a:endParaRPr/>
          </a:p>
          <a:p>
            <a:pPr indent="-457200" lvl="2" marL="1408113" marR="0" rtl="0" algn="l">
              <a:spcBef>
                <a:spcPts val="600"/>
              </a:spcBef>
              <a:spcAft>
                <a:spcPts val="0"/>
              </a:spcAft>
              <a:buClr>
                <a:schemeClr val="folHlink"/>
              </a:buClr>
              <a:buSzPts val="2000"/>
              <a:buFont typeface="Noto Sans Symbols"/>
              <a:buChar char="●"/>
            </a:pPr>
            <a:r>
              <a:rPr b="0" i="0" lang="ru-RU" sz="2000" u="none" cap="none" strike="noStrike">
                <a:solidFill>
                  <a:srgbClr val="009999"/>
                </a:solidFill>
                <a:latin typeface="Arial"/>
                <a:ea typeface="Arial"/>
                <a:cs typeface="Arial"/>
                <a:sym typeface="Arial"/>
              </a:rPr>
              <a:t>повторне використання коду </a:t>
            </a:r>
            <a:endParaRPr b="0" i="0" sz="2000" u="none" cap="none" strike="noStrike">
              <a:solidFill>
                <a:srgbClr val="00999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2" marL="1408113" marR="0" rtl="0" algn="l">
              <a:spcBef>
                <a:spcPts val="600"/>
              </a:spcBef>
              <a:spcAft>
                <a:spcPts val="0"/>
              </a:spcAft>
              <a:buClr>
                <a:schemeClr val="folHlink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2" marL="1408113" marR="0" rtl="0" algn="l">
              <a:spcBef>
                <a:spcPts val="600"/>
              </a:spcBef>
              <a:spcAft>
                <a:spcPts val="0"/>
              </a:spcAft>
              <a:buClr>
                <a:schemeClr val="folHlink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2" marL="1408113" marR="0" rtl="0" algn="l">
              <a:spcBef>
                <a:spcPts val="600"/>
              </a:spcBef>
              <a:spcAft>
                <a:spcPts val="0"/>
              </a:spcAft>
              <a:buClr>
                <a:schemeClr val="folHlink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82600" lvl="0" marL="609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fol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42"/>
          <p:cNvSpPr txBox="1"/>
          <p:nvPr>
            <p:ph idx="4294967295" type="title"/>
          </p:nvPr>
        </p:nvSpPr>
        <p:spPr>
          <a:xfrm>
            <a:off x="457200" y="228600"/>
            <a:ext cx="82296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Об’єктна модель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3"/>
          <p:cNvSpPr txBox="1"/>
          <p:nvPr/>
        </p:nvSpPr>
        <p:spPr>
          <a:xfrm>
            <a:off x="179512" y="85725"/>
            <a:ext cx="8964488" cy="679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20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Абстрагування</a:t>
            </a:r>
            <a:endParaRPr b="1" sz="3200">
              <a:solidFill>
                <a:srgbClr val="0000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43"/>
          <p:cNvSpPr/>
          <p:nvPr/>
        </p:nvSpPr>
        <p:spPr>
          <a:xfrm>
            <a:off x="395288" y="1288268"/>
            <a:ext cx="8532812" cy="8309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-RU" sz="2400">
                <a:solidFill>
                  <a:srgbClr val="0606AE"/>
                </a:solidFill>
                <a:latin typeface="Arial"/>
                <a:ea typeface="Arial"/>
                <a:cs typeface="Arial"/>
                <a:sym typeface="Arial"/>
              </a:rPr>
              <a:t>Абстрагування</a:t>
            </a:r>
            <a:r>
              <a:rPr b="1" i="1"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− </a:t>
            </a:r>
            <a:r>
              <a:rPr lang="ru-RU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це подання об’єкта в загальних рисах без деталей його реалізації.</a:t>
            </a: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43"/>
          <p:cNvSpPr/>
          <p:nvPr/>
        </p:nvSpPr>
        <p:spPr>
          <a:xfrm>
            <a:off x="827584" y="2564904"/>
            <a:ext cx="7272808" cy="120032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Жодна частина складної системи не повинна залежити від внутрішньої будови будь-якої іншої частини</a:t>
            </a:r>
            <a:r>
              <a:rPr lang="ru-RU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(Г. Буч)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gradFill>
            <a:gsLst>
              <a:gs pos="0">
                <a:srgbClr val="FFFFCC"/>
              </a:gs>
              <a:gs pos="50000">
                <a:srgbClr val="E1F4FF"/>
              </a:gs>
              <a:gs pos="100000">
                <a:srgbClr val="FFFFCC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0000FF"/>
                </a:solidFill>
              </a:rPr>
              <a:t>Платформа .NET </a:t>
            </a:r>
            <a:endParaRPr/>
          </a:p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152400" y="1219200"/>
            <a:ext cx="8915400" cy="5105400"/>
          </a:xfrm>
          <a:prstGeom prst="rect">
            <a:avLst/>
          </a:prstGeom>
          <a:gradFill>
            <a:gsLst>
              <a:gs pos="0">
                <a:srgbClr val="FFFFCC"/>
              </a:gs>
              <a:gs pos="100000">
                <a:srgbClr val="E1F4FF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Char char="•"/>
            </a:pPr>
            <a:r>
              <a:rPr b="1" lang="ru-RU" sz="2800">
                <a:solidFill>
                  <a:schemeClr val="hlink"/>
                </a:solidFill>
              </a:rPr>
              <a:t>Microsoft .NET</a:t>
            </a:r>
            <a:r>
              <a:rPr lang="ru-RU" sz="2800"/>
              <a:t> - програмна технологія, запропонована фірмою </a:t>
            </a:r>
            <a:r>
              <a:rPr lang="ru-RU" sz="2800" u="sng">
                <a:solidFill>
                  <a:schemeClr val="hlink"/>
                </a:solidFill>
                <a:hlinkClick r:id="rId3"/>
              </a:rPr>
              <a:t>Microsoft</a:t>
            </a:r>
            <a:r>
              <a:rPr lang="ru-RU" sz="2800"/>
              <a:t> як платформа для створення як звичайних програм, так і </a:t>
            </a:r>
            <a:r>
              <a:rPr lang="ru-RU" sz="2800" u="sng">
                <a:solidFill>
                  <a:schemeClr val="hlink"/>
                </a:solidFill>
                <a:hlinkClick r:id="rId4"/>
              </a:rPr>
              <a:t>веб-програм</a:t>
            </a:r>
            <a:endParaRPr sz="2800"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Arial"/>
              <a:buChar char="•"/>
            </a:pPr>
            <a:r>
              <a:rPr b="1" lang="ru-RU" sz="2800">
                <a:solidFill>
                  <a:schemeClr val="hlink"/>
                </a:solidFill>
              </a:rPr>
              <a:t>Головна ідея .NET</a:t>
            </a:r>
            <a:r>
              <a:rPr lang="ru-RU" sz="2800"/>
              <a:t> - сумісність різних служб, написаних на різних мовах програмування.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1" lang="ru-RU" sz="2400"/>
              <a:t>Нові мови програмування </a:t>
            </a:r>
            <a:r>
              <a:rPr lang="ru-RU" sz="2400"/>
              <a:t>(C#, VB.NET, Jscript.NET)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1" lang="ru-RU" sz="2400"/>
              <a:t>Нова runtime модель </a:t>
            </a:r>
            <a:r>
              <a:rPr lang="ru-RU" sz="2400"/>
              <a:t>(CLR)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1" lang="ru-RU" sz="2400"/>
              <a:t>XML веб сервіси </a:t>
            </a:r>
            <a:endParaRPr b="1" sz="2400"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1" lang="ru-RU" sz="2400"/>
              <a:t>Windows Forms і WPF </a:t>
            </a:r>
            <a:r>
              <a:rPr lang="ru-RU" sz="2400"/>
              <a:t>(створення WA)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1" lang="ru-RU" sz="2400"/>
              <a:t>ASP.NET </a:t>
            </a:r>
            <a:r>
              <a:rPr lang="ru-RU" sz="2400"/>
              <a:t>(cтворення Web-програм)</a:t>
            </a:r>
            <a:endParaRPr sz="2400"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1" lang="ru-RU" sz="2400"/>
              <a:t>etc.</a:t>
            </a:r>
            <a:endParaRPr/>
          </a:p>
          <a:p>
            <a:pPr indent="-165100" lvl="0" marL="34290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sz="2800"/>
          </a:p>
          <a:p>
            <a:pPr indent="-165100" lvl="0" marL="34290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  <p:transition spd="med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4"/>
          <p:cNvSpPr txBox="1"/>
          <p:nvPr>
            <p:ph idx="4294967295" type="title"/>
          </p:nvPr>
        </p:nvSpPr>
        <p:spPr>
          <a:xfrm>
            <a:off x="179512" y="85725"/>
            <a:ext cx="8964488" cy="679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Абстрагування</a:t>
            </a:r>
            <a:endParaRPr sz="2800">
              <a:solidFill>
                <a:srgbClr val="0000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g057" id="362" name="Google Shape;36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110" y="1052736"/>
            <a:ext cx="8496300" cy="445452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4"/>
          <p:cNvSpPr txBox="1"/>
          <p:nvPr/>
        </p:nvSpPr>
        <p:spPr>
          <a:xfrm>
            <a:off x="0" y="5733256"/>
            <a:ext cx="8534400" cy="9239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Noto Sans Symbols"/>
              <a:buNone/>
            </a:pPr>
            <a:r>
              <a:rPr lang="ru-RU" sz="24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Абстракція</a:t>
            </a: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фокусується на суттєвих з точки зору наглядача характеристиках об’єкта.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5"/>
          <p:cNvSpPr txBox="1"/>
          <p:nvPr>
            <p:ph idx="4294967295" type="title"/>
          </p:nvPr>
        </p:nvSpPr>
        <p:spPr>
          <a:xfrm>
            <a:off x="395536" y="116632"/>
            <a:ext cx="8304212" cy="650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Інкапсуляція</a:t>
            </a:r>
            <a:endParaRPr sz="2800">
              <a:solidFill>
                <a:srgbClr val="0000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45"/>
          <p:cNvSpPr txBox="1"/>
          <p:nvPr>
            <p:ph idx="4294967295" type="title"/>
          </p:nvPr>
        </p:nvSpPr>
        <p:spPr>
          <a:xfrm>
            <a:off x="547936" y="269032"/>
            <a:ext cx="8304212" cy="6508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45"/>
          <p:cNvSpPr txBox="1"/>
          <p:nvPr/>
        </p:nvSpPr>
        <p:spPr>
          <a:xfrm>
            <a:off x="4623184" y="980728"/>
            <a:ext cx="4218112" cy="1296144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384175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r>
              <a:rPr i="1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Інкапсуляці приховує деталі реалізації об’єкта (Г. Буч)</a:t>
            </a:r>
            <a:r>
              <a:rPr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384175" lvl="0" marL="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384175" lvl="0" marL="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45"/>
          <p:cNvSpPr/>
          <p:nvPr/>
        </p:nvSpPr>
        <p:spPr>
          <a:xfrm>
            <a:off x="228600" y="1072307"/>
            <a:ext cx="4181636" cy="178510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-RU" sz="2200">
                <a:solidFill>
                  <a:srgbClr val="0606AE"/>
                </a:solidFill>
                <a:latin typeface="Arial"/>
                <a:ea typeface="Arial"/>
                <a:cs typeface="Arial"/>
                <a:sym typeface="Arial"/>
              </a:rPr>
              <a:t>Інкапсуляція</a:t>
            </a:r>
            <a:r>
              <a:rPr b="1" i="1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− </a:t>
            </a:r>
            <a:r>
              <a:rPr i="1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це процес відокремлення одне від одного елементів об’єкта, що визначають його будову та поведінку. (Г. Буч)</a:t>
            </a:r>
            <a:endParaRPr/>
          </a:p>
        </p:txBody>
      </p:sp>
      <p:sp>
        <p:nvSpPr>
          <p:cNvPr id="372" name="Google Shape;372;p45"/>
          <p:cNvSpPr/>
          <p:nvPr/>
        </p:nvSpPr>
        <p:spPr>
          <a:xfrm>
            <a:off x="191326" y="3717032"/>
            <a:ext cx="4181636" cy="2123658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-RU" sz="2200">
                <a:solidFill>
                  <a:srgbClr val="0606AE"/>
                </a:solidFill>
                <a:latin typeface="Arial"/>
                <a:ea typeface="Arial"/>
                <a:cs typeface="Arial"/>
                <a:sym typeface="Arial"/>
              </a:rPr>
              <a:t>Реалізація інкапсуляції</a:t>
            </a:r>
            <a:r>
              <a:rPr b="1" i="1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− через</a:t>
            </a:r>
            <a:r>
              <a:rPr lang="ru-RU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об’єднання властивостей та поведінки об’єкта в одному описі з метою приховування деталей його реалізації.</a:t>
            </a:r>
            <a:r>
              <a:rPr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i="1"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g063" id="373" name="Google Shape;37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8177" y="2564904"/>
            <a:ext cx="4464496" cy="3856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6"/>
          <p:cNvSpPr/>
          <p:nvPr/>
        </p:nvSpPr>
        <p:spPr>
          <a:xfrm>
            <a:off x="457200" y="150813"/>
            <a:ext cx="82296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20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Інкапсуляція</a:t>
            </a:r>
            <a:endParaRPr b="1" sz="3200">
              <a:solidFill>
                <a:srgbClr val="0000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46"/>
          <p:cNvSpPr txBox="1"/>
          <p:nvPr/>
        </p:nvSpPr>
        <p:spPr>
          <a:xfrm>
            <a:off x="179512" y="914400"/>
            <a:ext cx="8964488" cy="5394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ru-RU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Інкапсуляція</a:t>
            </a:r>
            <a:r>
              <a:rPr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-381000" lvl="1" marL="958850" marR="0" rtl="0" algn="l"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–"/>
            </a:pPr>
            <a:r>
              <a:rPr b="0" i="0" lang="ru-RU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Приховування деталей :</a:t>
            </a:r>
            <a:endParaRPr/>
          </a:p>
          <a:p>
            <a:pPr indent="-342900" lvl="2" marL="1397000" marR="0" rtl="0" algn="l"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ru-RU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Властивості (дані) і методи (алгоритми) можуть бути недоступні ззовні об’єкта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1" marL="958850" marR="0" rtl="0" algn="l"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–"/>
            </a:pPr>
            <a:r>
              <a:rPr b="0" i="0" lang="ru-RU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Дані характеризують властивості об'єкту, алгоритми (методи) - його поведінку</a:t>
            </a:r>
            <a:endParaRPr/>
          </a:p>
          <a:p>
            <a:pPr indent="-381000" lvl="1" marL="958850" marR="0" rtl="0" algn="l">
              <a:spcBef>
                <a:spcPts val="4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–"/>
            </a:pPr>
            <a:r>
              <a:rPr b="0" i="0" lang="ru-RU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Дані об'єднуються з алгоритмами в об'єктний тип, в якому визначені </a:t>
            </a:r>
            <a:r>
              <a:rPr b="0" i="0" lang="ru-RU" sz="22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члени-дані (data member) </a:t>
            </a:r>
            <a:r>
              <a:rPr b="0" i="0" lang="ru-RU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та </a:t>
            </a:r>
            <a:r>
              <a:rPr b="0" i="0" lang="ru-RU" sz="22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члени-методи (functions member)</a:t>
            </a:r>
            <a:endParaRPr b="0" i="0" sz="2200" u="none" cap="none" strike="noStrike">
              <a:solidFill>
                <a:srgbClr val="0000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46"/>
          <p:cNvSpPr/>
          <p:nvPr/>
        </p:nvSpPr>
        <p:spPr>
          <a:xfrm>
            <a:off x="0" y="4509120"/>
            <a:ext cx="8999538" cy="124649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   Абстрагування</a:t>
            </a:r>
            <a:r>
              <a:rPr i="1" lang="ru-RU" sz="24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4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та інкапсуляція доповнюють одне одного: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абстрагування спрямоване на  </a:t>
            </a:r>
            <a:r>
              <a:rPr b="1" lang="ru-RU" sz="2400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поведінку об'єкта</a:t>
            </a:r>
            <a:r>
              <a:rPr lang="ru-RU" sz="24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, інкапсуляція займається </a:t>
            </a:r>
            <a:r>
              <a:rPr b="1" lang="ru-RU" sz="2400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внутрішнім устроєм об’єкта</a:t>
            </a:r>
            <a:r>
              <a:rPr lang="ru-RU" sz="24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i="1" lang="ru-RU" sz="24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7"/>
          <p:cNvSpPr txBox="1"/>
          <p:nvPr/>
        </p:nvSpPr>
        <p:spPr>
          <a:xfrm>
            <a:off x="0" y="150813"/>
            <a:ext cx="9036496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20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Ієрархія (успадкування)</a:t>
            </a:r>
            <a:endParaRPr/>
          </a:p>
        </p:txBody>
      </p:sp>
      <p:pic>
        <p:nvPicPr>
          <p:cNvPr descr="pg072" id="386" name="Google Shape;38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7903" y="1124744"/>
            <a:ext cx="5112519" cy="4104456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7"/>
          <p:cNvSpPr txBox="1"/>
          <p:nvPr/>
        </p:nvSpPr>
        <p:spPr>
          <a:xfrm>
            <a:off x="74369" y="1052736"/>
            <a:ext cx="3312368" cy="1944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200"/>
              <a:buFont typeface="Noto Sans Symbols"/>
              <a:buNone/>
            </a:pPr>
            <a:r>
              <a:rPr b="0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Значно спрощуються складні задачі за рахунок утворення з абстракцій ієрархічної структури.</a:t>
            </a:r>
            <a:endParaRPr/>
          </a:p>
        </p:txBody>
      </p:sp>
      <p:sp>
        <p:nvSpPr>
          <p:cNvPr id="388" name="Google Shape;388;p47"/>
          <p:cNvSpPr txBox="1"/>
          <p:nvPr/>
        </p:nvSpPr>
        <p:spPr>
          <a:xfrm>
            <a:off x="146377" y="3232792"/>
            <a:ext cx="3240360" cy="194421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</a:pPr>
            <a:r>
              <a:rPr lang="ru-RU" sz="24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Ієрархія</a:t>
            </a:r>
            <a:r>
              <a:rPr i="1"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це впорядкування абстракцій, розміщуючи їх по рівнях (Г. Буч).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47"/>
          <p:cNvSpPr/>
          <p:nvPr/>
        </p:nvSpPr>
        <p:spPr>
          <a:xfrm>
            <a:off x="3386737" y="5506433"/>
            <a:ext cx="5433685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-RU" sz="2200">
                <a:solidFill>
                  <a:srgbClr val="2B166E"/>
                </a:solidFill>
                <a:latin typeface="Arial"/>
                <a:ea typeface="Arial"/>
                <a:cs typeface="Arial"/>
                <a:sym typeface="Arial"/>
              </a:rPr>
              <a:t>Абстракції утворюють ієрархію</a:t>
            </a:r>
            <a:r>
              <a:rPr b="1" lang="ru-RU" sz="2200">
                <a:solidFill>
                  <a:srgbClr val="2B166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8"/>
          <p:cNvSpPr txBox="1"/>
          <p:nvPr>
            <p:ph idx="4294967295" type="title"/>
          </p:nvPr>
        </p:nvSpPr>
        <p:spPr>
          <a:xfrm>
            <a:off x="0" y="150813"/>
            <a:ext cx="82296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Arial"/>
                <a:ea typeface="Arial"/>
                <a:cs typeface="Arial"/>
                <a:sym typeface="Arial"/>
              </a:rPr>
              <a:t>Успадкування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Google Shape;39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3160" y="1390904"/>
            <a:ext cx="7073125" cy="4628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9"/>
          <p:cNvSpPr/>
          <p:nvPr/>
        </p:nvSpPr>
        <p:spPr>
          <a:xfrm>
            <a:off x="457200" y="150813"/>
            <a:ext cx="82296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20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Успадкування</a:t>
            </a:r>
            <a:endParaRPr b="1" sz="3200">
              <a:solidFill>
                <a:srgbClr val="0000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49"/>
          <p:cNvSpPr txBox="1"/>
          <p:nvPr/>
        </p:nvSpPr>
        <p:spPr>
          <a:xfrm>
            <a:off x="251520" y="914400"/>
            <a:ext cx="8892480" cy="25866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lang="ru-RU"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Успадкування</a:t>
            </a:r>
            <a:endParaRPr/>
          </a:p>
          <a:p>
            <a:pPr indent="-381000" lvl="1" marL="958850" marR="0" rtl="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–"/>
            </a:pPr>
            <a:r>
              <a:rPr b="0" i="0" lang="ru-RU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Об'єкти можуть успадковувати властивості та методи з інших об'єктів</a:t>
            </a:r>
            <a:endParaRPr/>
          </a:p>
          <a:p>
            <a:pPr indent="-381000" lvl="1" marL="958850" marR="0" rtl="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–"/>
            </a:pPr>
            <a:r>
              <a:rPr b="0" i="0" lang="ru-RU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 успадкуванні нащадок:</a:t>
            </a:r>
            <a:endParaRPr/>
          </a:p>
          <a:p>
            <a:pPr indent="-342900" lvl="2" marL="1397000" marR="0" rtl="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Noto Sans Symbols"/>
              <a:buChar char="❖"/>
            </a:pPr>
            <a:r>
              <a:rPr b="0" i="0" lang="ru-RU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Зберігає властивості і методи предка</a:t>
            </a:r>
            <a:endParaRPr/>
          </a:p>
          <a:p>
            <a:pPr indent="-342900" lvl="2" marL="1397000" marR="0" rtl="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Noto Sans Symbols"/>
              <a:buChar char="❖"/>
            </a:pPr>
            <a:r>
              <a:rPr b="0" i="0" lang="ru-RU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Додає нові властивості і методи</a:t>
            </a:r>
            <a:endParaRPr/>
          </a:p>
          <a:p>
            <a:pPr indent="-342900" lvl="2" marL="1397000" marR="0" rtl="0" algn="l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Noto Sans Symbols"/>
              <a:buChar char="❖"/>
            </a:pPr>
            <a:r>
              <a:rPr b="0" i="0" lang="ru-RU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Може міняти старі властивості і методи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2" name="Google Shape;40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888" y="3356992"/>
            <a:ext cx="5833392" cy="3240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0"/>
          <p:cNvSpPr/>
          <p:nvPr/>
        </p:nvSpPr>
        <p:spPr>
          <a:xfrm>
            <a:off x="457200" y="150813"/>
            <a:ext cx="82296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200">
                <a:solidFill>
                  <a:srgbClr val="0000CC"/>
                </a:solidFill>
                <a:latin typeface="Verdana"/>
                <a:ea typeface="Verdana"/>
                <a:cs typeface="Verdana"/>
                <a:sym typeface="Verdana"/>
              </a:rPr>
              <a:t>Поліморфізм</a:t>
            </a:r>
            <a:endParaRPr b="1" sz="3200">
              <a:solidFill>
                <a:srgbClr val="0000CC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polymorphism" id="408" name="Google Shape;40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484313"/>
            <a:ext cx="8964613" cy="496887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0"/>
          <p:cNvSpPr txBox="1"/>
          <p:nvPr/>
        </p:nvSpPr>
        <p:spPr>
          <a:xfrm>
            <a:off x="762000" y="914400"/>
            <a:ext cx="8382000" cy="498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Поліморфізм (різноманіття форм)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1"/>
          <p:cNvSpPr txBox="1"/>
          <p:nvPr>
            <p:ph idx="4294967295" type="title"/>
          </p:nvPr>
        </p:nvSpPr>
        <p:spPr>
          <a:xfrm>
            <a:off x="0" y="150813"/>
            <a:ext cx="82296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Поліморфізм</a:t>
            </a:r>
            <a:endParaRPr/>
          </a:p>
        </p:txBody>
      </p:sp>
      <p:sp>
        <p:nvSpPr>
          <p:cNvPr id="415" name="Google Shape;415;p51"/>
          <p:cNvSpPr/>
          <p:nvPr/>
        </p:nvSpPr>
        <p:spPr>
          <a:xfrm>
            <a:off x="323528" y="980728"/>
            <a:ext cx="842493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Поліморфізм</a:t>
            </a:r>
            <a:r>
              <a:rPr lang="ru-RU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визначення поведінки контекстом об'єкту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51"/>
          <p:cNvSpPr/>
          <p:nvPr/>
        </p:nvSpPr>
        <p:spPr>
          <a:xfrm>
            <a:off x="264795" y="1442393"/>
            <a:ext cx="8456775" cy="156966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    Поліморфізм</a:t>
            </a: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ru-RU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це спроможність об’єктів різних класів, </a:t>
            </a:r>
            <a:r>
              <a:rPr lang="ru-RU" sz="2400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які зв’язані успадкуванням</a:t>
            </a:r>
            <a:r>
              <a:rPr lang="ru-RU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реагувати на одне й те саме повідомлення по-різному, що дозволяє будь-яке повідомлення передавати різними способами. </a:t>
            </a:r>
            <a:r>
              <a:rPr b="1" lang="ru-RU" sz="240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51"/>
          <p:cNvSpPr/>
          <p:nvPr/>
        </p:nvSpPr>
        <p:spPr>
          <a:xfrm>
            <a:off x="296634" y="3212975"/>
            <a:ext cx="8424936" cy="830997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5778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4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Поліморфізм </a:t>
            </a:r>
            <a:r>
              <a:rPr b="0" i="0" lang="ru-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реалізує ідею „один інтерфейс – багато методів</a:t>
            </a:r>
            <a:endParaRPr/>
          </a:p>
        </p:txBody>
      </p:sp>
      <p:sp>
        <p:nvSpPr>
          <p:cNvPr id="418" name="Google Shape;418;p51"/>
          <p:cNvSpPr txBox="1"/>
          <p:nvPr/>
        </p:nvSpPr>
        <p:spPr>
          <a:xfrm>
            <a:off x="323528" y="4293096"/>
            <a:ext cx="8424936" cy="1656184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5778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 поліморфізмі повідомлення, які передаються об’єкту, асоціюються з методами, за допомогою яких здійснюється ця передача, </a:t>
            </a:r>
            <a:r>
              <a:rPr b="0" i="0" lang="ru-RU" sz="2400" u="none" cap="none" strike="noStrik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під час виконання програми,</a:t>
            </a:r>
            <a:r>
              <a:rPr b="0" i="0" lang="ru-RU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а не під час її компіляції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2"/>
          <p:cNvSpPr txBox="1"/>
          <p:nvPr/>
        </p:nvSpPr>
        <p:spPr>
          <a:xfrm>
            <a:off x="2819400" y="76200"/>
            <a:ext cx="3400425" cy="579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Означення ООП</a:t>
            </a:r>
            <a:endParaRPr/>
          </a:p>
        </p:txBody>
      </p:sp>
      <p:sp>
        <p:nvSpPr>
          <p:cNvPr id="424" name="Google Shape;424;p52"/>
          <p:cNvSpPr/>
          <p:nvPr/>
        </p:nvSpPr>
        <p:spPr>
          <a:xfrm>
            <a:off x="323850" y="908050"/>
            <a:ext cx="8820150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ООП</a:t>
            </a:r>
            <a:r>
              <a:rPr lang="ru-RU" sz="2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- </a:t>
            </a:r>
            <a:r>
              <a:rPr lang="ru-RU" sz="2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це підхід, за яким програмну систему потрібно проектувати як сукупність взаємодіючих один з одним об'єктів, розглядаючи кожен об'єкт як екземпляр певного класу, причому класи можуть утворювати ієрархію, композицію, агрегуватися</a:t>
            </a:r>
            <a:endParaRPr sz="24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25" name="Google Shape;42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850" y="2930525"/>
            <a:ext cx="8351838" cy="36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3"/>
          <p:cNvSpPr txBox="1"/>
          <p:nvPr/>
        </p:nvSpPr>
        <p:spPr>
          <a:xfrm>
            <a:off x="1043608" y="0"/>
            <a:ext cx="589860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Поняття об’єкта та класу</a:t>
            </a:r>
            <a:endParaRPr b="1" sz="36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53"/>
          <p:cNvSpPr/>
          <p:nvPr/>
        </p:nvSpPr>
        <p:spPr>
          <a:xfrm>
            <a:off x="179512" y="1500237"/>
            <a:ext cx="5976664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2200"/>
              <a:buFont typeface="Noto Sans Symbols"/>
              <a:buChar char="❖"/>
            </a:pPr>
            <a:r>
              <a:rPr b="1" i="0" lang="ru-RU" sz="2200" u="none" cap="none" strike="noStrike">
                <a:solidFill>
                  <a:srgbClr val="2B166E"/>
                </a:solidFill>
                <a:latin typeface="Arial"/>
                <a:ea typeface="Arial"/>
                <a:cs typeface="Arial"/>
                <a:sym typeface="Arial"/>
              </a:rPr>
              <a:t>Об'єкт</a:t>
            </a:r>
            <a:r>
              <a:rPr b="0" i="0" lang="ru-RU" sz="2200" u="none" cap="none" strike="noStrike">
                <a:solidFill>
                  <a:srgbClr val="2B166E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b="0" i="0" lang="ru-RU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це поняття, абстракція або реальна сутність, що моделює навколишнє середовище. </a:t>
            </a:r>
            <a:endParaRPr/>
          </a:p>
        </p:txBody>
      </p:sp>
      <p:sp>
        <p:nvSpPr>
          <p:cNvPr id="432" name="Google Shape;432;p53"/>
          <p:cNvSpPr/>
          <p:nvPr/>
        </p:nvSpPr>
        <p:spPr>
          <a:xfrm>
            <a:off x="167898" y="2852936"/>
            <a:ext cx="7488832" cy="1446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2200"/>
              <a:buFont typeface="Noto Sans Symbols"/>
              <a:buChar char="❖"/>
            </a:pPr>
            <a:r>
              <a:rPr b="0" i="0" lang="ru-RU" sz="22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Внутрішня структура об'єкта характеризується</a:t>
            </a:r>
            <a:r>
              <a:rPr b="0" i="0" lang="ru-RU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-228600" lvl="3" marL="1600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⮚"/>
            </a:pPr>
            <a:r>
              <a:rPr b="0" i="0" lang="ru-RU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атрибутами, або станом  </a:t>
            </a:r>
            <a:endParaRPr/>
          </a:p>
          <a:p>
            <a:pPr indent="-228600" lvl="3" marL="1600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⮚"/>
            </a:pPr>
            <a:r>
              <a:rPr b="0" i="0" lang="ru-RU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поведінкою, або методами</a:t>
            </a:r>
            <a:endParaRPr/>
          </a:p>
          <a:p>
            <a:pPr indent="-228600" lvl="3" marL="1600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⮚"/>
            </a:pPr>
            <a:r>
              <a:rPr b="0" i="0" lang="ru-RU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Ідентичністю, або особливістю</a:t>
            </a:r>
            <a:r>
              <a:rPr b="0" i="1" lang="ru-RU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b="0" i="0" lang="ru-RU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76200" y="0"/>
            <a:ext cx="822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/>
              <a:t>Версії</a:t>
            </a:r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342900" y="739378"/>
            <a:ext cx="76962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Платформа складається з чотирьох груп програмних продуктів: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8"/>
          <p:cNvSpPr/>
          <p:nvPr/>
        </p:nvSpPr>
        <p:spPr>
          <a:xfrm>
            <a:off x="228600" y="1164074"/>
            <a:ext cx="8610600" cy="4801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AutoNum type="arabicPeriod"/>
            </a:pPr>
            <a:r>
              <a:rPr lang="ru-RU" sz="1800">
                <a:solidFill>
                  <a:srgbClr val="FF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набір мов </a:t>
            </a:r>
            <a:r>
              <a:rPr lang="ru-RU" sz="180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, куди входять </a:t>
            </a: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C#, VB.NET, Jscript.NET</a:t>
            </a:r>
            <a:endParaRPr sz="1800">
              <a:solidFill>
                <a:srgbClr val="0000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indent="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1800">
                <a:solidFill>
                  <a:srgbClr val="0000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набір інструментальних засобів розробки</a:t>
            </a:r>
            <a:r>
              <a:rPr lang="ru-RU" sz="180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, в тому числі Visual Studio .NET;</a:t>
            </a:r>
            <a:br>
              <a:rPr lang="ru-RU" sz="180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</a:br>
            <a:r>
              <a:rPr lang="ru-RU" sz="180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 </a:t>
            </a:r>
            <a:r>
              <a:rPr i="1" lang="ru-RU" sz="1800">
                <a:solidFill>
                  <a:srgbClr val="0000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велика бібліотека класів для побудови Web-служб і програм</a:t>
            </a:r>
            <a:r>
              <a:rPr lang="ru-RU" sz="180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, які потребують Windows і в Інтернеті; </a:t>
            </a:r>
            <a:br>
              <a:rPr lang="ru-RU" sz="180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</a:br>
            <a:r>
              <a:rPr i="1" lang="ru-RU" sz="1800">
                <a:solidFill>
                  <a:srgbClr val="0000F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середовище виконання програм CLR </a:t>
            </a:r>
            <a:r>
              <a:rPr lang="ru-RU" sz="180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(</a:t>
            </a:r>
            <a:r>
              <a:rPr i="1" lang="ru-RU" sz="180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Common Language Runtime</a:t>
            </a:r>
            <a:r>
              <a:rPr lang="ru-RU" sz="180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 - загальномовне Виконавча), в якій виконуються об'єкти, побудовані на цій платформі;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FF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2.   набір серверів .NET Enterprise Servers </a:t>
            </a:r>
            <a:r>
              <a:rPr lang="ru-RU" sz="180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, які надають спеціалізовані функціональні можливості для звернення до реляційних баз даних, використання електронної пошти, надання комерційних послуг "бізнес-бізнес" (В2В ) і т.д.;</a:t>
            </a:r>
            <a:endParaRPr/>
          </a:p>
          <a:p>
            <a:pPr indent="-400050" lvl="0" marL="4000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FF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3. багатий вибір комерційних Web-служб, </a:t>
            </a:r>
            <a:r>
              <a:rPr i="1" lang="ru-RU" sz="180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які називаються .Net My Services</a:t>
            </a:r>
            <a:r>
              <a:rPr lang="ru-RU" sz="180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 . За помірну плату розробники можуть використовувати послуги таким чином при побудові додатків, що вимагають ідентифікації особи користувача та інших даних;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FF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4.  нові некомп'ютерні пристрої , </a:t>
            </a:r>
            <a:r>
              <a:rPr lang="ru-RU" sz="180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що підтримують засоби .NET, - від стільникових телефонів до ігрових приставок.</a:t>
            </a:r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3725" y="29964"/>
            <a:ext cx="2114550" cy="65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4"/>
          <p:cNvSpPr txBox="1"/>
          <p:nvPr>
            <p:ph idx="4294967295" type="title"/>
          </p:nvPr>
        </p:nvSpPr>
        <p:spPr>
          <a:xfrm>
            <a:off x="0" y="150813"/>
            <a:ext cx="82296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Атрибути об’єкта</a:t>
            </a:r>
            <a:endParaRPr>
              <a:solidFill>
                <a:srgbClr val="0000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54"/>
          <p:cNvSpPr txBox="1"/>
          <p:nvPr/>
        </p:nvSpPr>
        <p:spPr>
          <a:xfrm>
            <a:off x="762000" y="1228090"/>
            <a:ext cx="2700338" cy="1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339933"/>
                </a:solidFill>
                <a:latin typeface="Arial"/>
                <a:ea typeface="Arial"/>
                <a:cs typeface="Arial"/>
                <a:sym typeface="Arial"/>
              </a:rPr>
              <a:t>Приклад 1</a:t>
            </a: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Об’єкт</a:t>
            </a: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ru-RU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квітка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Атрибути</a:t>
            </a: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колір, запах,               форма, розмір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9" name="Google Shape;439;p54"/>
          <p:cNvGrpSpPr/>
          <p:nvPr/>
        </p:nvGrpSpPr>
        <p:grpSpPr>
          <a:xfrm>
            <a:off x="4860032" y="1341438"/>
            <a:ext cx="3637522" cy="5770551"/>
            <a:chOff x="4822266" y="1341438"/>
            <a:chExt cx="3637522" cy="6765634"/>
          </a:xfrm>
        </p:grpSpPr>
        <p:sp>
          <p:nvSpPr>
            <p:cNvPr id="440" name="Google Shape;440;p54"/>
            <p:cNvSpPr/>
            <p:nvPr/>
          </p:nvSpPr>
          <p:spPr>
            <a:xfrm>
              <a:off x="4822266" y="1341438"/>
              <a:ext cx="3311525" cy="5486851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rotWithShape="0" algn="ctr" dir="18412194" dist="63500">
                <a:srgbClr val="808080">
                  <a:alpha val="49803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441" name="Google Shape;441;p54"/>
            <p:cNvSpPr txBox="1"/>
            <p:nvPr/>
          </p:nvSpPr>
          <p:spPr>
            <a:xfrm>
              <a:off x="4859338" y="2420938"/>
              <a:ext cx="3600450" cy="3667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54"/>
            <p:cNvSpPr txBox="1"/>
            <p:nvPr/>
          </p:nvSpPr>
          <p:spPr>
            <a:xfrm>
              <a:off x="5111750" y="1449388"/>
              <a:ext cx="3095625" cy="66576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ru-RU" sz="2200">
                  <a:solidFill>
                    <a:srgbClr val="3366CC"/>
                  </a:solidFill>
                  <a:latin typeface="Arial"/>
                  <a:ea typeface="Arial"/>
                  <a:cs typeface="Arial"/>
                  <a:sym typeface="Arial"/>
                </a:rPr>
                <a:t>Атрибути</a:t>
              </a:r>
              <a:r>
                <a:rPr i="1" lang="ru-RU" sz="2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ru-RU" sz="2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описують</a:t>
              </a:r>
              <a:r>
                <a:rPr i="1" lang="ru-RU" sz="2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властивості </a:t>
              </a:r>
              <a:r>
                <a:rPr lang="ru-RU" sz="2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об'єкта в конкретний момент часу і визначають </a:t>
              </a:r>
              <a:r>
                <a:rPr i="1" lang="ru-RU" sz="2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стан</a:t>
              </a:r>
              <a:r>
                <a:rPr lang="ru-RU" sz="2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об'єкта. Атрибути об'єкта є його локальними даними, які можуть приймати множину значень.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Множина допустимих значень атрибуту утворює домен.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1100"/>
                </a:spcBef>
                <a:spcAft>
                  <a:spcPts val="0"/>
                </a:spcAft>
                <a:buNone/>
              </a:pPr>
              <a:r>
                <a:t/>
              </a:r>
              <a:endParaRPr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43" name="Google Shape;44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3597274"/>
            <a:ext cx="2848617" cy="196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5"/>
          <p:cNvSpPr/>
          <p:nvPr/>
        </p:nvSpPr>
        <p:spPr>
          <a:xfrm>
            <a:off x="457200" y="150813"/>
            <a:ext cx="82296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20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Атрибути об’єкта</a:t>
            </a:r>
            <a:endParaRPr b="1" sz="3200">
              <a:solidFill>
                <a:srgbClr val="0000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55"/>
          <p:cNvSpPr/>
          <p:nvPr/>
        </p:nvSpPr>
        <p:spPr>
          <a:xfrm>
            <a:off x="250825" y="915502"/>
            <a:ext cx="8569325" cy="4893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Атрибути поділяються на:</a:t>
            </a:r>
            <a:endParaRPr/>
          </a:p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❖"/>
            </a:pPr>
            <a:r>
              <a:rPr lang="ru-RU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1" lang="ru-RU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постійні атрибути</a:t>
            </a:r>
            <a:r>
              <a:rPr lang="ru-RU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(константи)</a:t>
            </a:r>
            <a:endParaRPr/>
          </a:p>
          <a:p>
            <a:pPr indent="-1524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❖"/>
            </a:pPr>
            <a:r>
              <a:rPr lang="ru-RU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1" lang="ru-RU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змінні атрибути</a:t>
            </a:r>
            <a:r>
              <a:rPr lang="ru-RU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i="1" lang="ru-RU" sz="24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Постійні атрибути</a:t>
            </a:r>
            <a:r>
              <a:rPr lang="ru-RU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характеризують об’єкт в його класі (наприклад, </a:t>
            </a:r>
            <a:r>
              <a:rPr lang="ru-RU" sz="2400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номер рахунку, категорія, ім’я людини </a:t>
            </a:r>
            <a:r>
              <a:rPr lang="ru-RU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тощо). 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Поточні значення </a:t>
            </a:r>
            <a:r>
              <a:rPr i="1" lang="ru-RU" sz="24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змінних атрибутів</a:t>
            </a:r>
            <a:r>
              <a:rPr lang="ru-RU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характеризують поточний </a:t>
            </a:r>
            <a:r>
              <a:rPr i="1" lang="ru-RU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стан</a:t>
            </a:r>
            <a:r>
              <a:rPr lang="ru-RU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об’єкта (наприклад, </a:t>
            </a:r>
            <a:r>
              <a:rPr lang="ru-RU" sz="2400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rPr>
              <a:t>баланс рахунку, вік людини </a:t>
            </a:r>
            <a:r>
              <a:rPr lang="ru-RU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тощо). 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Змінюючи значення цих атрибутів, можна змінити стан об’єкта.</a:t>
            </a: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6"/>
          <p:cNvSpPr/>
          <p:nvPr/>
        </p:nvSpPr>
        <p:spPr>
          <a:xfrm>
            <a:off x="457200" y="150813"/>
            <a:ext cx="82296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Методи об’єкта</a:t>
            </a:r>
            <a:endParaRPr b="1" sz="32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56"/>
          <p:cNvSpPr/>
          <p:nvPr/>
        </p:nvSpPr>
        <p:spPr>
          <a:xfrm>
            <a:off x="457199" y="836712"/>
            <a:ext cx="8691119" cy="2123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Поведінка</a:t>
            </a:r>
            <a:r>
              <a:rPr i="1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ru-RU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це діяльність об'єкта, яка йому властива і яка спостерігається та перевіряється.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Поведінка об'єкта визначається </a:t>
            </a:r>
            <a:r>
              <a:rPr b="1" i="1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методами</a:t>
            </a:r>
            <a:r>
              <a:rPr lang="ru-RU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які виконують об’єкти, що приводять до зміни його стану.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Поведінка, яка властива об’єкту,</a:t>
            </a:r>
            <a:r>
              <a:rPr i="1" lang="ru-RU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о</a:t>
            </a:r>
            <a:r>
              <a:rPr lang="ru-RU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писується</a:t>
            </a:r>
            <a:r>
              <a:rPr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200">
                <a:solidFill>
                  <a:srgbClr val="0606AE"/>
                </a:solidFill>
                <a:latin typeface="Arial"/>
                <a:ea typeface="Arial"/>
                <a:cs typeface="Arial"/>
                <a:sym typeface="Arial"/>
              </a:rPr>
              <a:t>функціями, чи операціями.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56"/>
          <p:cNvSpPr/>
          <p:nvPr/>
        </p:nvSpPr>
        <p:spPr>
          <a:xfrm>
            <a:off x="2915816" y="2825086"/>
            <a:ext cx="5785164" cy="1107996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Виконання операції (метода) зв’язано з обробкою і зміною значень атрибутів об’єкта, а також зміною його стану.</a:t>
            </a:r>
            <a:endParaRPr/>
          </a:p>
        </p:txBody>
      </p:sp>
      <p:sp>
        <p:nvSpPr>
          <p:cNvPr id="457" name="Google Shape;457;p56"/>
          <p:cNvSpPr txBox="1"/>
          <p:nvPr/>
        </p:nvSpPr>
        <p:spPr>
          <a:xfrm>
            <a:off x="2915817" y="3971543"/>
            <a:ext cx="5785164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rgbClr val="339933"/>
                </a:solidFill>
                <a:latin typeface="Arial"/>
                <a:ea typeface="Arial"/>
                <a:cs typeface="Arial"/>
                <a:sym typeface="Arial"/>
              </a:rPr>
              <a:t>Приклад 2.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Квітка може в’янути, змінювати колір від нестачі світла та води</a:t>
            </a:r>
            <a:r>
              <a:rPr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8" name="Google Shape;45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3101757"/>
            <a:ext cx="2296383" cy="158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7"/>
          <p:cNvSpPr/>
          <p:nvPr/>
        </p:nvSpPr>
        <p:spPr>
          <a:xfrm>
            <a:off x="457200" y="150813"/>
            <a:ext cx="82296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Методи об’єкта</a:t>
            </a:r>
            <a:endParaRPr b="1" sz="32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57"/>
          <p:cNvSpPr/>
          <p:nvPr/>
        </p:nvSpPr>
        <p:spPr>
          <a:xfrm>
            <a:off x="256692" y="1026949"/>
            <a:ext cx="856378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Кожній операції відповідає метод - реалізація цієї операції для об'єктів даного класу. Таким чином, операція - це специфікація методу, метод - реалізація операції. </a:t>
            </a:r>
            <a:endParaRPr/>
          </a:p>
        </p:txBody>
      </p:sp>
      <p:sp>
        <p:nvSpPr>
          <p:cNvPr id="465" name="Google Shape;465;p57"/>
          <p:cNvSpPr/>
          <p:nvPr/>
        </p:nvSpPr>
        <p:spPr>
          <a:xfrm>
            <a:off x="256692" y="2202883"/>
            <a:ext cx="856378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Кожна операція має один неявний аргумент - об'єкт до якого вона застосовується. Крім того, операція може мати і інші аргументи (параметри).</a:t>
            </a:r>
            <a:endParaRPr/>
          </a:p>
        </p:txBody>
      </p:sp>
      <p:sp>
        <p:nvSpPr>
          <p:cNvPr id="466" name="Google Shape;466;p57"/>
          <p:cNvSpPr/>
          <p:nvPr/>
        </p:nvSpPr>
        <p:spPr>
          <a:xfrm>
            <a:off x="240069" y="3266420"/>
            <a:ext cx="8496944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Одна і та сама операція може застосовуватися до об'єктів різних класів: така операція називається </a:t>
            </a:r>
            <a:r>
              <a:rPr b="1" lang="ru-RU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поліморфною</a:t>
            </a:r>
            <a:r>
              <a:rPr lang="ru-RU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оскільки вона може мати різні форми для різних класів. </a:t>
            </a:r>
            <a:endParaRPr/>
          </a:p>
        </p:txBody>
      </p:sp>
      <p:sp>
        <p:nvSpPr>
          <p:cNvPr id="467" name="Google Shape;467;p57"/>
          <p:cNvSpPr/>
          <p:nvPr/>
        </p:nvSpPr>
        <p:spPr>
          <a:xfrm>
            <a:off x="256692" y="4509120"/>
            <a:ext cx="8296436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Усі об'єкти одного класу використовують один і той самий екземпляр кожної операції (тобто збільшення кількості об'єктів деякого класу не призводить до збільшення кількості завантаженого програмного коду). 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Об'єкт, з якого викликана операція, передається їй як її неявний аргумент (параметра).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2" name="Google Shape;472;p58"/>
          <p:cNvGrpSpPr/>
          <p:nvPr/>
        </p:nvGrpSpPr>
        <p:grpSpPr>
          <a:xfrm>
            <a:off x="2484438" y="115888"/>
            <a:ext cx="4464050" cy="2193925"/>
            <a:chOff x="1565" y="73"/>
            <a:chExt cx="2494" cy="1382"/>
          </a:xfrm>
        </p:grpSpPr>
        <p:sp>
          <p:nvSpPr>
            <p:cNvPr id="473" name="Google Shape;473;p58"/>
            <p:cNvSpPr/>
            <p:nvPr/>
          </p:nvSpPr>
          <p:spPr>
            <a:xfrm>
              <a:off x="1565" y="73"/>
              <a:ext cx="2494" cy="1382"/>
            </a:xfrm>
            <a:prstGeom prst="can">
              <a:avLst>
                <a:gd fmla="val 27866" name="adj"/>
              </a:avLst>
            </a:prstGeom>
            <a:gradFill>
              <a:gsLst>
                <a:gs pos="0">
                  <a:srgbClr val="006B6B"/>
                </a:gs>
                <a:gs pos="50000">
                  <a:schemeClr val="hlink"/>
                </a:gs>
                <a:gs pos="100000">
                  <a:srgbClr val="006B6B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58"/>
            <p:cNvSpPr txBox="1"/>
            <p:nvPr/>
          </p:nvSpPr>
          <p:spPr>
            <a:xfrm>
              <a:off x="1859" y="420"/>
              <a:ext cx="1955" cy="9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-RU" sz="22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Методи об’єкта 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поділяються на методи</a:t>
              </a:r>
              <a:endParaRPr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зовнішнього інтерфейсу 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та внутрішні методи.</a:t>
              </a:r>
              <a:endParaRPr b="1"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5" name="Google Shape;475;p58"/>
          <p:cNvGrpSpPr/>
          <p:nvPr/>
        </p:nvGrpSpPr>
        <p:grpSpPr>
          <a:xfrm>
            <a:off x="344488" y="2133600"/>
            <a:ext cx="2066925" cy="2808288"/>
            <a:chOff x="624" y="1440"/>
            <a:chExt cx="1168" cy="1968"/>
          </a:xfrm>
        </p:grpSpPr>
        <p:sp>
          <p:nvSpPr>
            <p:cNvPr id="476" name="Google Shape;476;p58"/>
            <p:cNvSpPr/>
            <p:nvPr/>
          </p:nvSpPr>
          <p:spPr>
            <a:xfrm>
              <a:off x="624" y="1440"/>
              <a:ext cx="1152" cy="1968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477" name="Google Shape;477;p58"/>
            <p:cNvSpPr txBox="1"/>
            <p:nvPr/>
          </p:nvSpPr>
          <p:spPr>
            <a:xfrm>
              <a:off x="624" y="1616"/>
              <a:ext cx="1168" cy="17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Методи </a:t>
              </a:r>
              <a:endPara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ru-RU" sz="2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зовнішнього</a:t>
              </a:r>
              <a:endParaRPr b="1" i="1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ru-RU" sz="2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інтерфейсу</a:t>
              </a:r>
              <a:r>
                <a:rPr lang="ru-RU" sz="2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забезпечують </a:t>
              </a:r>
              <a:endPara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спосіб </a:t>
              </a:r>
              <a:endPara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спілкування </a:t>
              </a:r>
              <a:endPara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з об’єктом.</a:t>
              </a:r>
              <a:endPara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8" name="Google Shape;478;p58"/>
          <p:cNvGrpSpPr/>
          <p:nvPr/>
        </p:nvGrpSpPr>
        <p:grpSpPr>
          <a:xfrm>
            <a:off x="2555875" y="2286000"/>
            <a:ext cx="3816350" cy="2438400"/>
            <a:chOff x="1872" y="1536"/>
            <a:chExt cx="1920" cy="1536"/>
          </a:xfrm>
        </p:grpSpPr>
        <p:sp>
          <p:nvSpPr>
            <p:cNvPr id="479" name="Google Shape;479;p58"/>
            <p:cNvSpPr/>
            <p:nvPr/>
          </p:nvSpPr>
          <p:spPr>
            <a:xfrm>
              <a:off x="2304" y="2256"/>
              <a:ext cx="1056" cy="384"/>
            </a:xfrm>
            <a:prstGeom prst="can">
              <a:avLst>
                <a:gd fmla="val 25000" name="adj"/>
              </a:avLst>
            </a:prstGeom>
            <a:gradFill>
              <a:gsLst>
                <a:gs pos="0">
                  <a:srgbClr val="839D9F"/>
                </a:gs>
                <a:gs pos="50000">
                  <a:schemeClr val="accent1"/>
                </a:gs>
                <a:gs pos="100000">
                  <a:srgbClr val="839D9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58"/>
            <p:cNvSpPr/>
            <p:nvPr/>
          </p:nvSpPr>
          <p:spPr>
            <a:xfrm>
              <a:off x="2304" y="1920"/>
              <a:ext cx="1056" cy="384"/>
            </a:xfrm>
            <a:prstGeom prst="can">
              <a:avLst>
                <a:gd fmla="val 25000" name="adj"/>
              </a:avLst>
            </a:prstGeom>
            <a:gradFill>
              <a:gsLst>
                <a:gs pos="0">
                  <a:srgbClr val="839D9F"/>
                </a:gs>
                <a:gs pos="50000">
                  <a:schemeClr val="accent1"/>
                </a:gs>
                <a:gs pos="100000">
                  <a:srgbClr val="839D9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58"/>
            <p:cNvSpPr txBox="1"/>
            <p:nvPr/>
          </p:nvSpPr>
          <p:spPr>
            <a:xfrm>
              <a:off x="2683" y="2737"/>
              <a:ext cx="317" cy="2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  <a:endParaRPr/>
            </a:p>
          </p:txBody>
        </p:sp>
        <p:sp>
          <p:nvSpPr>
            <p:cNvPr id="482" name="Google Shape;482;p58"/>
            <p:cNvSpPr/>
            <p:nvPr/>
          </p:nvSpPr>
          <p:spPr>
            <a:xfrm>
              <a:off x="1872" y="1776"/>
              <a:ext cx="336" cy="1296"/>
            </a:xfrm>
            <a:prstGeom prst="leftArrow">
              <a:avLst>
                <a:gd fmla="val 65583" name="adj1"/>
                <a:gd fmla="val 65181" name="adj2"/>
              </a:avLst>
            </a:prstGeom>
            <a:gradFill>
              <a:gsLst>
                <a:gs pos="0">
                  <a:schemeClr val="lt2"/>
                </a:gs>
                <a:gs pos="100000">
                  <a:srgbClr val="5A5A5A">
                    <a:alpha val="11764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58"/>
            <p:cNvSpPr/>
            <p:nvPr/>
          </p:nvSpPr>
          <p:spPr>
            <a:xfrm>
              <a:off x="3458" y="1776"/>
              <a:ext cx="334" cy="1296"/>
            </a:xfrm>
            <a:prstGeom prst="rightArrow">
              <a:avLst>
                <a:gd fmla="val 67750" name="adj1"/>
                <a:gd fmla="val 66167" name="adj2"/>
              </a:avLst>
            </a:prstGeom>
            <a:gradFill>
              <a:gsLst>
                <a:gs pos="0">
                  <a:srgbClr val="5A5A5A">
                    <a:alpha val="11764"/>
                  </a:srgbClr>
                </a:gs>
                <a:gs pos="100000">
                  <a:schemeClr val="lt2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58"/>
            <p:cNvSpPr/>
            <p:nvPr/>
          </p:nvSpPr>
          <p:spPr>
            <a:xfrm>
              <a:off x="2283" y="1536"/>
              <a:ext cx="1104" cy="336"/>
            </a:xfrm>
            <a:prstGeom prst="upArrow">
              <a:avLst>
                <a:gd fmla="val 68380" name="adj1"/>
                <a:gd fmla="val 70833" name="adj2"/>
              </a:avLst>
            </a:prstGeom>
            <a:gradFill>
              <a:gsLst>
                <a:gs pos="0">
                  <a:schemeClr val="lt2"/>
                </a:gs>
                <a:gs pos="100000">
                  <a:srgbClr val="BBBBBB">
                    <a:alpha val="11764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5" name="Google Shape;485;p58"/>
          <p:cNvGrpSpPr/>
          <p:nvPr/>
        </p:nvGrpSpPr>
        <p:grpSpPr>
          <a:xfrm>
            <a:off x="6600825" y="2205038"/>
            <a:ext cx="2217738" cy="2879725"/>
            <a:chOff x="3923" y="1395"/>
            <a:chExt cx="1262" cy="1968"/>
          </a:xfrm>
        </p:grpSpPr>
        <p:sp>
          <p:nvSpPr>
            <p:cNvPr id="486" name="Google Shape;486;p58"/>
            <p:cNvSpPr/>
            <p:nvPr/>
          </p:nvSpPr>
          <p:spPr>
            <a:xfrm>
              <a:off x="4005" y="1395"/>
              <a:ext cx="1152" cy="1968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487" name="Google Shape;487;p58"/>
            <p:cNvSpPr txBox="1"/>
            <p:nvPr/>
          </p:nvSpPr>
          <p:spPr>
            <a:xfrm>
              <a:off x="3923" y="1575"/>
              <a:ext cx="1262" cy="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ru-RU" sz="2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Внутрішні</a:t>
              </a:r>
              <a:endParaRPr b="1" i="1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ru-RU" sz="2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методи</a:t>
              </a:r>
              <a:r>
                <a:rPr lang="ru-RU" sz="2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задають </a:t>
              </a:r>
              <a:endPara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поведінку </a:t>
              </a:r>
              <a:endPara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объекта,</a:t>
              </a:r>
              <a:endPara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але недоступні</a:t>
              </a:r>
              <a:endPara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поза об’єктом. </a:t>
              </a:r>
              <a:endParaRPr/>
            </a:p>
          </p:txBody>
        </p:sp>
      </p:grpSp>
      <p:sp>
        <p:nvSpPr>
          <p:cNvPr id="488" name="Google Shape;488;p58"/>
          <p:cNvSpPr txBox="1"/>
          <p:nvPr/>
        </p:nvSpPr>
        <p:spPr>
          <a:xfrm>
            <a:off x="648341" y="4941888"/>
            <a:ext cx="7740009" cy="17661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Метод об’єкта </a:t>
            </a:r>
            <a:endParaRPr b="1"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активізується самим об’єктом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або повідомленням, яке посилає інший об’єкт. </a:t>
            </a:r>
            <a:endParaRPr b="1"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Останній механізм називається </a:t>
            </a:r>
            <a:endParaRPr b="1"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-RU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передачею повідомлень між об’єктами</a:t>
            </a:r>
            <a:endParaRPr b="1" i="1"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9"/>
          <p:cNvSpPr/>
          <p:nvPr/>
        </p:nvSpPr>
        <p:spPr>
          <a:xfrm>
            <a:off x="457200" y="150813"/>
            <a:ext cx="82296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200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Ідентичність об’єктів</a:t>
            </a:r>
            <a:endParaRPr b="1" sz="3200">
              <a:solidFill>
                <a:srgbClr val="0000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94" name="Google Shape;494;p59"/>
          <p:cNvSpPr/>
          <p:nvPr/>
        </p:nvSpPr>
        <p:spPr>
          <a:xfrm>
            <a:off x="1160462" y="1295400"/>
            <a:ext cx="7635875" cy="1187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Ідентичність</a:t>
            </a: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об’єктів означає, що властивості та поведінка схожих об'єктів визначають загальний для них </a:t>
            </a:r>
            <a:r>
              <a:rPr b="1" lang="ru-RU" sz="2400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клас</a:t>
            </a:r>
            <a:r>
              <a:rPr i="1" lang="ru-RU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ru-RU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495" name="Google Shape;49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3904" y="3063874"/>
            <a:ext cx="5028895" cy="2367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0"/>
          <p:cNvSpPr/>
          <p:nvPr/>
        </p:nvSpPr>
        <p:spPr>
          <a:xfrm>
            <a:off x="457200" y="150813"/>
            <a:ext cx="82296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Поняття класу</a:t>
            </a:r>
            <a:endParaRPr b="1" sz="32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60"/>
          <p:cNvSpPr/>
          <p:nvPr/>
        </p:nvSpPr>
        <p:spPr>
          <a:xfrm>
            <a:off x="468313" y="981075"/>
            <a:ext cx="8280400" cy="769441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Клас</a:t>
            </a:r>
            <a:r>
              <a:rPr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— </a:t>
            </a:r>
            <a:r>
              <a:rPr lang="ru-RU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це опис множини об’єктів, які мають ідентичну структуру и поведінку.</a:t>
            </a:r>
            <a:endParaRPr/>
          </a:p>
        </p:txBody>
      </p:sp>
      <p:pic>
        <p:nvPicPr>
          <p:cNvPr id="502" name="Google Shape;50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0113" y="2060575"/>
            <a:ext cx="7343775" cy="425608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rotWithShape="0" algn="ctr" dir="18900000" dist="107763">
              <a:schemeClr val="lt2">
                <a:alpha val="49803"/>
              </a:schemeClr>
            </a:outerShdw>
          </a:effec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1"/>
          <p:cNvSpPr/>
          <p:nvPr/>
        </p:nvSpPr>
        <p:spPr>
          <a:xfrm>
            <a:off x="457200" y="150813"/>
            <a:ext cx="82296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Поняття класу</a:t>
            </a:r>
            <a:endParaRPr b="1" sz="32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61"/>
          <p:cNvSpPr/>
          <p:nvPr/>
        </p:nvSpPr>
        <p:spPr>
          <a:xfrm>
            <a:off x="468313" y="908050"/>
            <a:ext cx="7920037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Множину схожих між собою об’єктів можна характеризувати одним й тим самим описом.</a:t>
            </a:r>
            <a:endParaRPr/>
          </a:p>
        </p:txBody>
      </p:sp>
      <p:sp>
        <p:nvSpPr>
          <p:cNvPr id="509" name="Google Shape;509;p61"/>
          <p:cNvSpPr/>
          <p:nvPr/>
        </p:nvSpPr>
        <p:spPr>
          <a:xfrm>
            <a:off x="539750" y="2276098"/>
            <a:ext cx="5473700" cy="17851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rgbClr val="0606AE"/>
                </a:solidFill>
                <a:latin typeface="Arial"/>
                <a:ea typeface="Arial"/>
                <a:cs typeface="Arial"/>
                <a:sym typeface="Arial"/>
              </a:rPr>
              <a:t>Наприклад, множину цілих чисел можна описати одною абстракцією — </a:t>
            </a:r>
            <a:r>
              <a:rPr lang="ru-RU" sz="2200">
                <a:solidFill>
                  <a:schemeClr val="folHlink"/>
                </a:solidFill>
                <a:latin typeface="Arial"/>
                <a:ea typeface="Arial"/>
                <a:cs typeface="Arial"/>
                <a:sym typeface="Arial"/>
              </a:rPr>
              <a:t>int.</a:t>
            </a:r>
            <a:r>
              <a:rPr lang="ru-RU" sz="2200">
                <a:solidFill>
                  <a:srgbClr val="0606A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rgbClr val="0606AE"/>
                </a:solidFill>
                <a:latin typeface="Arial"/>
                <a:ea typeface="Arial"/>
                <a:cs typeface="Arial"/>
                <a:sym typeface="Arial"/>
              </a:rPr>
              <a:t>Це значить, що у цих чисел є багато загальних властивостей і способів дій:  </a:t>
            </a:r>
            <a:r>
              <a:rPr lang="ru-RU" sz="2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арифметичні дії, сортува</a:t>
            </a:r>
            <a:r>
              <a:rPr lang="ru-RU" sz="2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ння </a:t>
            </a:r>
            <a:r>
              <a:rPr lang="ru-RU" sz="2200">
                <a:solidFill>
                  <a:srgbClr val="0606AE"/>
                </a:solidFill>
                <a:latin typeface="Arial"/>
                <a:ea typeface="Arial"/>
                <a:cs typeface="Arial"/>
                <a:sym typeface="Arial"/>
              </a:rPr>
              <a:t>тощо.      </a:t>
            </a:r>
            <a:endParaRPr/>
          </a:p>
        </p:txBody>
      </p:sp>
      <p:pic>
        <p:nvPicPr>
          <p:cNvPr descr="ANd9GcTkZTgtLqnwXx24gnK_tUOV_HLIBwLraVFVSM2FMDPOibCLH4SrVg" id="510" name="Google Shape;510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4208" y="1988840"/>
            <a:ext cx="2149446" cy="1944737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61"/>
          <p:cNvSpPr/>
          <p:nvPr/>
        </p:nvSpPr>
        <p:spPr>
          <a:xfrm>
            <a:off x="468313" y="4652963"/>
            <a:ext cx="8208962" cy="8318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Опис об’єктів, які мають подібні властивості і методи поведінки, називають</a:t>
            </a: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ru-RU" sz="24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класом</a:t>
            </a: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2"/>
          <p:cNvSpPr/>
          <p:nvPr/>
        </p:nvSpPr>
        <p:spPr>
          <a:xfrm>
            <a:off x="457200" y="150813"/>
            <a:ext cx="8229600" cy="563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Означення класу та його членів</a:t>
            </a:r>
            <a:endParaRPr b="1" sz="32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62"/>
          <p:cNvSpPr/>
          <p:nvPr/>
        </p:nvSpPr>
        <p:spPr>
          <a:xfrm>
            <a:off x="363342" y="884039"/>
            <a:ext cx="8132078" cy="769441"/>
          </a:xfrm>
          <a:prstGeom prst="rect">
            <a:avLst/>
          </a:prstGeom>
          <a:noFill/>
          <a:ln cap="flat" cmpd="sng" w="9525">
            <a:solidFill>
              <a:srgbClr val="000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Для завдання </a:t>
            </a:r>
            <a:r>
              <a:rPr b="1" lang="ru-RU" sz="220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класу</a:t>
            </a:r>
            <a:r>
              <a:rPr lang="ru-RU" sz="220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необхідно вказати </a:t>
            </a:r>
            <a:r>
              <a:rPr lang="ru-RU" sz="220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ім'я </a:t>
            </a:r>
            <a:r>
              <a:rPr lang="ru-RU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цього класу, а потім перерахувати його </a:t>
            </a:r>
            <a:r>
              <a:rPr lang="ru-RU" sz="220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атрибути </a:t>
            </a:r>
            <a:r>
              <a:rPr lang="ru-RU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і </a:t>
            </a:r>
            <a:r>
              <a:rPr lang="ru-RU" sz="220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методи</a:t>
            </a:r>
            <a:r>
              <a:rPr lang="ru-RU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62"/>
          <p:cNvSpPr/>
          <p:nvPr/>
        </p:nvSpPr>
        <p:spPr>
          <a:xfrm>
            <a:off x="363341" y="1844824"/>
            <a:ext cx="8132079" cy="1107996"/>
          </a:xfrm>
          <a:prstGeom prst="rect">
            <a:avLst/>
          </a:prstGeom>
          <a:noFill/>
          <a:ln cap="flat" cmpd="sng" w="9525">
            <a:solidFill>
              <a:srgbClr val="000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Для завдання </a:t>
            </a:r>
            <a:r>
              <a:rPr b="1" lang="ru-RU" sz="220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атрибутів</a:t>
            </a:r>
            <a:r>
              <a:rPr lang="ru-RU" sz="220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необхідно вказати </a:t>
            </a:r>
            <a:r>
              <a:rPr lang="ru-RU" sz="220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ім'я </a:t>
            </a:r>
            <a:r>
              <a:rPr lang="ru-RU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цього атрибуту та </a:t>
            </a:r>
            <a:r>
              <a:rPr lang="ru-RU" sz="220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тип даних</a:t>
            </a:r>
            <a:r>
              <a:rPr lang="ru-RU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який визначається мовою програмування.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62"/>
          <p:cNvSpPr/>
          <p:nvPr/>
        </p:nvSpPr>
        <p:spPr>
          <a:xfrm>
            <a:off x="363342" y="3140968"/>
            <a:ext cx="8155631" cy="1107996"/>
          </a:xfrm>
          <a:prstGeom prst="rect">
            <a:avLst/>
          </a:prstGeom>
          <a:noFill/>
          <a:ln cap="flat" cmpd="sng" w="9525">
            <a:solidFill>
              <a:srgbClr val="000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200">
                <a:solidFill>
                  <a:srgbClr val="0606AE"/>
                </a:solidFill>
                <a:latin typeface="Arial"/>
                <a:ea typeface="Arial"/>
                <a:cs typeface="Arial"/>
                <a:sym typeface="Arial"/>
              </a:rPr>
              <a:t>Методи</a:t>
            </a:r>
            <a:r>
              <a:rPr lang="ru-RU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визначається своєю </a:t>
            </a:r>
            <a:r>
              <a:rPr lang="ru-RU" sz="2200">
                <a:solidFill>
                  <a:srgbClr val="0606AE"/>
                </a:solidFill>
                <a:latin typeface="Arial"/>
                <a:ea typeface="Arial"/>
                <a:cs typeface="Arial"/>
                <a:sym typeface="Arial"/>
              </a:rPr>
              <a:t>сигнатурою</a:t>
            </a:r>
            <a:r>
              <a:rPr lang="ru-RU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яка включає, </a:t>
            </a:r>
            <a:r>
              <a:rPr b="1" lang="ru-RU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ім’я операції, типи </a:t>
            </a:r>
            <a:r>
              <a:rPr lang="ru-RU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(класи) усіх її </a:t>
            </a:r>
            <a:r>
              <a:rPr b="1" lang="ru-RU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аргументів</a:t>
            </a:r>
            <a:r>
              <a:rPr lang="ru-RU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і </a:t>
            </a:r>
            <a:r>
              <a:rPr b="1" lang="ru-RU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тип</a:t>
            </a:r>
            <a:r>
              <a:rPr lang="ru-RU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(клас) </a:t>
            </a:r>
            <a:r>
              <a:rPr b="1" lang="ru-RU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результату</a:t>
            </a:r>
            <a:r>
              <a:rPr lang="ru-RU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(значення , що повертається). </a:t>
            </a:r>
            <a:endParaRPr/>
          </a:p>
        </p:txBody>
      </p:sp>
      <p:sp>
        <p:nvSpPr>
          <p:cNvPr id="520" name="Google Shape;520;p62"/>
          <p:cNvSpPr/>
          <p:nvPr/>
        </p:nvSpPr>
        <p:spPr>
          <a:xfrm>
            <a:off x="339787" y="4797152"/>
            <a:ext cx="8155633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Усі методи, що реалізують операцію, повинні мати таку саму сигнатуру, що і операція, яка реалізується ними.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3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gradFill>
            <a:gsLst>
              <a:gs pos="0">
                <a:srgbClr val="FFFFCC"/>
              </a:gs>
              <a:gs pos="50000">
                <a:srgbClr val="E7FFFF"/>
              </a:gs>
              <a:gs pos="100000">
                <a:srgbClr val="FFFFCC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0000FF"/>
                </a:solidFill>
              </a:rPr>
              <a:t>Class</a:t>
            </a:r>
            <a:endParaRPr/>
          </a:p>
        </p:txBody>
      </p:sp>
      <p:sp>
        <p:nvSpPr>
          <p:cNvPr id="527" name="Google Shape;527;p63"/>
          <p:cNvSpPr txBox="1"/>
          <p:nvPr>
            <p:ph idx="1" type="body"/>
          </p:nvPr>
        </p:nvSpPr>
        <p:spPr>
          <a:xfrm>
            <a:off x="457200" y="1371600"/>
            <a:ext cx="8229600" cy="22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•"/>
            </a:pPr>
            <a:r>
              <a:rPr b="1" lang="ru-RU" sz="2400"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ru-RU" sz="2400"/>
              <a:t> використовується для визначення нового типу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400"/>
              <a:t>Більшість коду C# розміщується всередині класу</a:t>
            </a:r>
            <a:endParaRPr sz="2400"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ru-RU" sz="2400"/>
              <a:t>не допускається визначеня глобальних змінних</a:t>
            </a:r>
            <a:endParaRPr sz="2400"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ru-RU" sz="2400"/>
              <a:t>не допускається визначеня глобальних методів</a:t>
            </a:r>
            <a:endParaRPr sz="2400"/>
          </a:p>
        </p:txBody>
      </p:sp>
      <p:grpSp>
        <p:nvGrpSpPr>
          <p:cNvPr id="528" name="Google Shape;528;p63"/>
          <p:cNvGrpSpPr/>
          <p:nvPr/>
        </p:nvGrpSpPr>
        <p:grpSpPr>
          <a:xfrm>
            <a:off x="1903413" y="4038600"/>
            <a:ext cx="4575175" cy="1352550"/>
            <a:chOff x="1486" y="3312"/>
            <a:chExt cx="2882" cy="852"/>
          </a:xfrm>
        </p:grpSpPr>
        <p:sp>
          <p:nvSpPr>
            <p:cNvPr id="529" name="Google Shape;529;p63"/>
            <p:cNvSpPr/>
            <p:nvPr/>
          </p:nvSpPr>
          <p:spPr>
            <a:xfrm>
              <a:off x="3120" y="3312"/>
              <a:ext cx="1248" cy="852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CC99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92075" lIns="182550" spcFirstLastPara="1" rIns="182550" wrap="square" tIns="92075">
              <a:noAutofit/>
            </a:bodyPr>
            <a:lstStyle/>
            <a:p>
              <a:pPr indent="-9525" lvl="0" marL="9525" marR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-RU" sz="2000">
                  <a:solidFill>
                    <a:schemeClr val="accent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class</a:t>
              </a:r>
              <a:r>
                <a:rPr b="1" lang="ru-RU" sz="20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r>
                <a:rPr b="1" lang="ru-RU" sz="2000">
                  <a:solidFill>
                    <a:srgbClr val="009999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App</a:t>
              </a:r>
              <a:endParaRPr/>
            </a:p>
            <a:p>
              <a:pPr indent="-9525" lvl="0" marL="9525" marR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-RU" sz="20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{</a:t>
              </a:r>
              <a:endParaRPr/>
            </a:p>
            <a:p>
              <a:pPr indent="-9525" lvl="0" marL="9525" marR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-RU" sz="20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...</a:t>
              </a:r>
              <a:endParaRPr/>
            </a:p>
            <a:p>
              <a:pPr indent="-9525" lvl="0" marL="9525" marR="0" rtl="0" algn="l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-RU" sz="20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}</a:t>
              </a:r>
              <a:endParaRPr/>
            </a:p>
          </p:txBody>
        </p:sp>
        <p:sp>
          <p:nvSpPr>
            <p:cNvPr id="530" name="Google Shape;530;p63"/>
            <p:cNvSpPr/>
            <p:nvPr/>
          </p:nvSpPr>
          <p:spPr>
            <a:xfrm>
              <a:off x="1486" y="3502"/>
              <a:ext cx="1302" cy="273"/>
            </a:xfrm>
            <a:prstGeom prst="roundRect">
              <a:avLst>
                <a:gd fmla="val 12495" name="adj"/>
              </a:avLst>
            </a:prstGeom>
            <a:solidFill>
              <a:srgbClr val="E7FFFF"/>
            </a:solidFill>
            <a:ln cap="flat" cmpd="sng" w="12700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9525" lvl="0" marL="9525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-RU" sz="2000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class definition</a:t>
              </a:r>
              <a:endParaRPr/>
            </a:p>
          </p:txBody>
        </p:sp>
        <p:cxnSp>
          <p:nvCxnSpPr>
            <p:cNvPr id="531" name="Google Shape;531;p63"/>
            <p:cNvCxnSpPr/>
            <p:nvPr/>
          </p:nvCxnSpPr>
          <p:spPr>
            <a:xfrm>
              <a:off x="2688" y="3648"/>
              <a:ext cx="432" cy="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" name="Google Shape;128;p19"/>
          <p:cNvGraphicFramePr/>
          <p:nvPr/>
        </p:nvGraphicFramePr>
        <p:xfrm>
          <a:off x="26988" y="1066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{22C5AA8D-1366-4A76-969D-859EF34E9344}</a:tableStyleId>
              </a:tblPr>
              <a:tblGrid>
                <a:gridCol w="582575"/>
                <a:gridCol w="1371625"/>
                <a:gridCol w="1219200"/>
                <a:gridCol w="1066800"/>
                <a:gridCol w="838200"/>
              </a:tblGrid>
              <a:tr h="792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u="none" cap="none" strike="noStrike"/>
                        <a:t>Версія</a:t>
                      </a:r>
                      <a:endParaRPr/>
                    </a:p>
                  </a:txBody>
                  <a:tcPr marT="30575" marB="30575" marR="61175" marL="611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Номер версії</a:t>
                      </a:r>
                      <a:endParaRPr/>
                    </a:p>
                  </a:txBody>
                  <a:tcPr marT="30575" marB="30575" marR="61175" marL="611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Дата виходу</a:t>
                      </a:r>
                      <a:endParaRPr/>
                    </a:p>
                  </a:txBody>
                  <a:tcPr marT="30575" marB="30575" marR="61175" marL="611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Visual Studio</a:t>
                      </a:r>
                      <a:endParaRPr/>
                    </a:p>
                  </a:txBody>
                  <a:tcPr marT="30575" marB="30575" marR="61175" marL="611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За замовчуванням у Windows</a:t>
                      </a:r>
                      <a:endParaRPr/>
                    </a:p>
                  </a:txBody>
                  <a:tcPr marT="30575" marB="30575" marR="61175" marL="611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28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u="sng">
                          <a:solidFill>
                            <a:schemeClr val="hlink"/>
                          </a:solidFill>
                          <a:hlinkClick r:id="rId3"/>
                        </a:rPr>
                        <a:t>1.0</a:t>
                      </a:r>
                      <a:endParaRPr sz="1200"/>
                    </a:p>
                  </a:txBody>
                  <a:tcPr marT="30575" marB="30575" marR="61175" marL="611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1.0.3705.0</a:t>
                      </a:r>
                      <a:endParaRPr/>
                    </a:p>
                  </a:txBody>
                  <a:tcPr marT="30575" marB="30575" marR="61175" marL="611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1 травня 2002</a:t>
                      </a:r>
                      <a:endParaRPr/>
                    </a:p>
                  </a:txBody>
                  <a:tcPr marT="30575" marB="30575" marR="61175" marL="611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Visual Studio. NET</a:t>
                      </a:r>
                      <a:endParaRPr/>
                    </a:p>
                  </a:txBody>
                  <a:tcPr marT="30575" marB="30575" marR="61175" marL="611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30575" marB="30575" marR="61175" marL="611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9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u="sng">
                          <a:solidFill>
                            <a:schemeClr val="hlink"/>
                          </a:solidFill>
                          <a:hlinkClick r:id="rId4"/>
                        </a:rPr>
                        <a:t>1.1</a:t>
                      </a:r>
                      <a:endParaRPr sz="1200"/>
                    </a:p>
                  </a:txBody>
                  <a:tcPr marT="30575" marB="30575" marR="61175" marL="611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1.1.4322.573</a:t>
                      </a:r>
                      <a:endParaRPr/>
                    </a:p>
                  </a:txBody>
                  <a:tcPr marT="30575" marB="30575" marR="61175" marL="611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1 квітня 2003</a:t>
                      </a:r>
                      <a:endParaRPr/>
                    </a:p>
                  </a:txBody>
                  <a:tcPr marT="30575" marB="30575" marR="61175" marL="611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Visual Studio. NET 2003</a:t>
                      </a:r>
                      <a:endParaRPr/>
                    </a:p>
                  </a:txBody>
                  <a:tcPr marT="30575" marB="30575" marR="61175" marL="611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Windows Server 2003</a:t>
                      </a:r>
                      <a:endParaRPr/>
                    </a:p>
                  </a:txBody>
                  <a:tcPr marT="30575" marB="30575" marR="61175" marL="611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28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u="sng">
                          <a:solidFill>
                            <a:schemeClr val="hlink"/>
                          </a:solidFill>
                          <a:hlinkClick r:id="rId5"/>
                        </a:rPr>
                        <a:t>2.0</a:t>
                      </a:r>
                      <a:endParaRPr sz="1200"/>
                    </a:p>
                  </a:txBody>
                  <a:tcPr marT="30575" marB="30575" marR="61175" marL="611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2.0.50727.42</a:t>
                      </a:r>
                      <a:endParaRPr/>
                    </a:p>
                  </a:txBody>
                  <a:tcPr marT="30575" marB="30575" marR="61175" marL="611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11 липня 2005</a:t>
                      </a:r>
                      <a:endParaRPr/>
                    </a:p>
                  </a:txBody>
                  <a:tcPr marT="30575" marB="30575" marR="61175" marL="611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Visual Studio 2005</a:t>
                      </a:r>
                      <a:endParaRPr/>
                    </a:p>
                  </a:txBody>
                  <a:tcPr marT="30575" marB="30575" marR="61175" marL="611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30575" marB="30575" marR="61175" marL="611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975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u="sng">
                          <a:solidFill>
                            <a:schemeClr val="hlink"/>
                          </a:solidFill>
                          <a:hlinkClick r:id="rId6"/>
                        </a:rPr>
                        <a:t>3.0</a:t>
                      </a:r>
                      <a:endParaRPr sz="1200"/>
                    </a:p>
                  </a:txBody>
                  <a:tcPr marT="30575" marB="30575" marR="61175" marL="611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3.0.4506.30</a:t>
                      </a:r>
                      <a:endParaRPr/>
                    </a:p>
                  </a:txBody>
                  <a:tcPr marT="30575" marB="30575" marR="61175" marL="611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6 листопада 2006</a:t>
                      </a:r>
                      <a:endParaRPr/>
                    </a:p>
                  </a:txBody>
                  <a:tcPr marT="30575" marB="30575" marR="61175" marL="611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Visual Studio 2005 + розширення</a:t>
                      </a:r>
                      <a:endParaRPr/>
                    </a:p>
                  </a:txBody>
                  <a:tcPr marT="30575" marB="30575" marR="61175" marL="611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Windows Vista, Windows Server 2008</a:t>
                      </a:r>
                      <a:endParaRPr/>
                    </a:p>
                  </a:txBody>
                  <a:tcPr marT="30575" marB="30575" marR="61175" marL="611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975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u="sng">
                          <a:solidFill>
                            <a:schemeClr val="hlink"/>
                          </a:solidFill>
                          <a:hlinkClick r:id="rId7"/>
                        </a:rPr>
                        <a:t>3.5</a:t>
                      </a:r>
                      <a:endParaRPr sz="1200"/>
                    </a:p>
                  </a:txBody>
                  <a:tcPr marT="30575" marB="30575" marR="61175" marL="611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3.5.21022.8</a:t>
                      </a:r>
                      <a:endParaRPr/>
                    </a:p>
                  </a:txBody>
                  <a:tcPr marT="30575" marB="30575" marR="61175" marL="611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9 листопада 2007</a:t>
                      </a:r>
                      <a:endParaRPr/>
                    </a:p>
                  </a:txBody>
                  <a:tcPr marT="30575" marB="30575" marR="61175" marL="611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Visual Studio 2008</a:t>
                      </a:r>
                      <a:endParaRPr/>
                    </a:p>
                  </a:txBody>
                  <a:tcPr marT="30575" marB="30575" marR="61175" marL="611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Windows 7, Windows Server 2008 R2</a:t>
                      </a:r>
                      <a:endParaRPr/>
                    </a:p>
                  </a:txBody>
                  <a:tcPr marT="30575" marB="30575" marR="61175" marL="611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28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u="sng">
                          <a:solidFill>
                            <a:schemeClr val="hlink"/>
                          </a:solidFill>
                          <a:hlinkClick r:id="rId8"/>
                        </a:rPr>
                        <a:t>4.0</a:t>
                      </a:r>
                      <a:endParaRPr sz="1200"/>
                    </a:p>
                  </a:txBody>
                  <a:tcPr marT="30575" marB="30575" marR="61175" marL="611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4.0.30319.1</a:t>
                      </a:r>
                      <a:endParaRPr/>
                    </a:p>
                  </a:txBody>
                  <a:tcPr marT="30575" marB="30575" marR="61175" marL="611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12 квітня 2010</a:t>
                      </a:r>
                      <a:endParaRPr/>
                    </a:p>
                  </a:txBody>
                  <a:tcPr marT="30575" marB="30575" marR="61175" marL="611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Visual Studio 2010</a:t>
                      </a:r>
                      <a:endParaRPr/>
                    </a:p>
                  </a:txBody>
                  <a:tcPr marT="30575" marB="30575" marR="61175" marL="611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30575" marB="30575" marR="61175" marL="611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975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u="sng">
                          <a:solidFill>
                            <a:schemeClr val="hlink"/>
                          </a:solidFill>
                          <a:hlinkClick r:id="rId9"/>
                        </a:rPr>
                        <a:t>4.5</a:t>
                      </a:r>
                      <a:endParaRPr sz="1200"/>
                    </a:p>
                  </a:txBody>
                  <a:tcPr marT="30575" marB="30575" marR="61175" marL="611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4.5.50709.17929</a:t>
                      </a:r>
                      <a:endParaRPr/>
                    </a:p>
                  </a:txBody>
                  <a:tcPr marT="30575" marB="30575" marR="61175" marL="611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15 серпня 2012</a:t>
                      </a:r>
                      <a:endParaRPr/>
                    </a:p>
                  </a:txBody>
                  <a:tcPr marT="30575" marB="30575" marR="61175" marL="611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Visual Studio 2012</a:t>
                      </a:r>
                      <a:endParaRPr/>
                    </a:p>
                  </a:txBody>
                  <a:tcPr marT="30575" marB="30575" marR="61175" marL="611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/>
                        <a:t>Windows 8, Windows Server 2012</a:t>
                      </a:r>
                      <a:endParaRPr/>
                    </a:p>
                  </a:txBody>
                  <a:tcPr marT="30575" marB="30575" marR="61175" marL="611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descr="&amp;Fcy;&amp;acy;&amp;jcy;&amp;lcy;:DotNet.svg" id="129" name="Google Shape;129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81600" y="1187450"/>
            <a:ext cx="4124325" cy="570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/>
          <p:nvPr>
            <p:ph type="title"/>
          </p:nvPr>
        </p:nvSpPr>
        <p:spPr>
          <a:xfrm>
            <a:off x="1981200" y="152400"/>
            <a:ext cx="5943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/>
              <a:t>Версії .NET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4"/>
          <p:cNvSpPr txBox="1"/>
          <p:nvPr>
            <p:ph idx="1" type="body"/>
          </p:nvPr>
        </p:nvSpPr>
        <p:spPr>
          <a:xfrm>
            <a:off x="107504" y="764704"/>
            <a:ext cx="9036496" cy="5976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lang="ru-RU" sz="2000">
                <a:solidFill>
                  <a:srgbClr val="FF0000"/>
                </a:solidFill>
              </a:rPr>
              <a:t>Клас</a:t>
            </a:r>
            <a:r>
              <a:rPr lang="ru-RU" sz="2000"/>
              <a:t> (лат. classis — група) — група предметів або явищ , </a:t>
            </a:r>
            <a:r>
              <a:rPr lang="ru-RU" sz="2000">
                <a:solidFill>
                  <a:srgbClr val="202124"/>
                </a:solidFill>
                <a:latin typeface="Arial"/>
                <a:ea typeface="Arial"/>
                <a:cs typeface="Arial"/>
                <a:sym typeface="Arial"/>
              </a:rPr>
              <a:t>що володіють загальними ознаками</a:t>
            </a:r>
            <a:r>
              <a:rPr lang="ru-RU" sz="700"/>
              <a:t> 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64"/>
          <p:cNvSpPr txBox="1"/>
          <p:nvPr>
            <p:ph type="title"/>
          </p:nvPr>
        </p:nvSpPr>
        <p:spPr>
          <a:xfrm>
            <a:off x="210816" y="116632"/>
            <a:ext cx="8928992" cy="6340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КЛАС</a:t>
            </a:r>
            <a:endParaRPr b="1" sz="36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8" name="Google Shape;53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591" y="1772816"/>
            <a:ext cx="7001875" cy="3960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5"/>
          <p:cNvSpPr/>
          <p:nvPr/>
        </p:nvSpPr>
        <p:spPr>
          <a:xfrm>
            <a:off x="457200" y="4876800"/>
            <a:ext cx="1400175" cy="401638"/>
          </a:xfrm>
          <a:prstGeom prst="roundRect">
            <a:avLst>
              <a:gd fmla="val 12495" name="adj"/>
            </a:avLst>
          </a:prstGeom>
          <a:noFill/>
          <a:ln cap="flat" cmpd="sng" w="127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entry point</a:t>
            </a:r>
            <a:endParaRPr/>
          </a:p>
        </p:txBody>
      </p:sp>
      <p:sp>
        <p:nvSpPr>
          <p:cNvPr id="545" name="Google Shape;545;p65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gradFill>
            <a:gsLst>
              <a:gs pos="0">
                <a:srgbClr val="FFFFCC"/>
              </a:gs>
              <a:gs pos="50000">
                <a:srgbClr val="E7FFFF"/>
              </a:gs>
              <a:gs pos="100000">
                <a:srgbClr val="FFFFCC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0000FF"/>
                </a:solidFill>
              </a:rPr>
              <a:t>Main</a:t>
            </a:r>
            <a:endParaRPr/>
          </a:p>
        </p:txBody>
      </p:sp>
      <p:sp>
        <p:nvSpPr>
          <p:cNvPr id="546" name="Google Shape;546;p65"/>
          <p:cNvSpPr txBox="1"/>
          <p:nvPr>
            <p:ph idx="1" type="body"/>
          </p:nvPr>
        </p:nvSpPr>
        <p:spPr>
          <a:xfrm>
            <a:off x="457200" y="1219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400"/>
              <a:t>Метод</a:t>
            </a:r>
            <a:r>
              <a:rPr lang="ru-RU" sz="2400">
                <a:latin typeface="Courier New"/>
                <a:ea typeface="Courier New"/>
                <a:cs typeface="Courier New"/>
                <a:sym typeface="Courier New"/>
              </a:rPr>
              <a:t> Main</a:t>
            </a:r>
            <a:r>
              <a:rPr lang="ru-RU" sz="2400"/>
              <a:t> є точкою входження в програму</a:t>
            </a:r>
            <a:endParaRPr sz="2400"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ru-RU" sz="2400"/>
              <a:t>Повинен бути </a:t>
            </a:r>
            <a:r>
              <a:rPr b="1" lang="ru-RU" sz="2400"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lang="ru-RU" sz="2400"/>
              <a:t> методом деякого класу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Char char="•"/>
            </a:pPr>
            <a:r>
              <a:rPr lang="ru-RU" sz="2400"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ru-RU" sz="2400"/>
              <a:t> може взаємодіяти з оточенням</a:t>
            </a:r>
            <a:endParaRPr sz="2400"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ru-RU" sz="2400"/>
              <a:t>Може отримати аргументи командного рядка як масив рядків</a:t>
            </a:r>
            <a:endParaRPr sz="2400"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ru-RU" sz="2400"/>
              <a:t>Може повертати </a:t>
            </a:r>
            <a:r>
              <a:rPr b="1" lang="ru-RU" sz="2400"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ru-RU" sz="2400"/>
              <a:t> для зазначення успішного/помилкового виконання</a:t>
            </a:r>
            <a:endParaRPr sz="2400"/>
          </a:p>
        </p:txBody>
      </p:sp>
      <p:sp>
        <p:nvSpPr>
          <p:cNvPr id="547" name="Google Shape;547;p65"/>
          <p:cNvSpPr/>
          <p:nvPr/>
        </p:nvSpPr>
        <p:spPr>
          <a:xfrm>
            <a:off x="2538413" y="4300538"/>
            <a:ext cx="3730625" cy="233045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CC99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92075" lIns="182550" spcFirstLastPara="1" rIns="182550" wrap="square" tIns="92075">
            <a:noAutofit/>
          </a:bodyPr>
          <a:lstStyle/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b="1" lang="ru-RU" sz="2000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endParaRPr/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ru-RU" sz="2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static void </a:t>
            </a:r>
            <a:r>
              <a:rPr b="1" lang="ru-RU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Main()</a:t>
            </a:r>
            <a:endParaRPr/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ru-RU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...</a:t>
            </a:r>
            <a:endParaRPr/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/>
          </a:p>
          <a:p>
            <a:pPr indent="-9525" lvl="0" marL="952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548" name="Google Shape;548;p65"/>
          <p:cNvCxnSpPr/>
          <p:nvPr/>
        </p:nvCxnSpPr>
        <p:spPr>
          <a:xfrm>
            <a:off x="1928813" y="5062538"/>
            <a:ext cx="533400" cy="0"/>
          </a:xfrm>
          <a:prstGeom prst="straightConnector1">
            <a:avLst/>
          </a:prstGeom>
          <a:noFill/>
          <a:ln cap="flat" cmpd="sng" w="12700">
            <a:solidFill>
              <a:srgbClr val="0000FF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6"/>
          <p:cNvSpPr txBox="1"/>
          <p:nvPr>
            <p:ph type="title"/>
          </p:nvPr>
        </p:nvSpPr>
        <p:spPr>
          <a:xfrm>
            <a:off x="609600" y="0"/>
            <a:ext cx="8229600" cy="1143000"/>
          </a:xfrm>
          <a:prstGeom prst="rect">
            <a:avLst/>
          </a:prstGeom>
          <a:gradFill>
            <a:gsLst>
              <a:gs pos="0">
                <a:srgbClr val="FFFFCC"/>
              </a:gs>
              <a:gs pos="50000">
                <a:srgbClr val="E7FFFF"/>
              </a:gs>
              <a:gs pos="100000">
                <a:srgbClr val="FFFFCC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Приклад C# програми</a:t>
            </a:r>
            <a:endParaRPr b="1" sz="36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66"/>
          <p:cNvSpPr/>
          <p:nvPr/>
        </p:nvSpPr>
        <p:spPr>
          <a:xfrm>
            <a:off x="304800" y="1295400"/>
            <a:ext cx="8686800" cy="278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C99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public class </a:t>
            </a:r>
            <a:r>
              <a:rPr b="1" lang="ru-RU" sz="2200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200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ru-RU" sz="2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static public void </a:t>
            </a:r>
            <a:r>
              <a:rPr b="1" lang="ru-RU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Main(System.</a:t>
            </a:r>
            <a:r>
              <a:rPr b="1" lang="ru-RU" sz="2200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b="1" lang="ru-RU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[] args)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200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ru-RU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System.</a:t>
            </a:r>
            <a:r>
              <a:rPr b="1" lang="ru-RU" sz="2200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b="1" lang="ru-RU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.WriteLine(</a:t>
            </a:r>
            <a:r>
              <a:rPr b="1" lang="ru-RU" sz="220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"Hello World!"</a:t>
            </a:r>
            <a:r>
              <a:rPr b="1" lang="ru-RU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accent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55" name="Google Shape;555;p66"/>
          <p:cNvSpPr/>
          <p:nvPr/>
        </p:nvSpPr>
        <p:spPr>
          <a:xfrm>
            <a:off x="304800" y="4343400"/>
            <a:ext cx="8534400" cy="1676400"/>
          </a:xfrm>
          <a:prstGeom prst="rect">
            <a:avLst/>
          </a:prstGeom>
          <a:gradFill>
            <a:gsLst>
              <a:gs pos="0">
                <a:srgbClr val="FFFFCC"/>
              </a:gs>
              <a:gs pos="100000">
                <a:srgbClr val="E7FFFF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Courier New"/>
              <a:buChar char="•"/>
            </a:pPr>
            <a:r>
              <a:rPr b="1" lang="ru-RU" sz="2800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b="1" lang="ru-RU" sz="2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новий тип</a:t>
            </a:r>
            <a:endParaRPr/>
          </a:p>
          <a:p>
            <a:pPr indent="-1778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urier New"/>
              <a:buChar char="•"/>
            </a:pPr>
            <a:r>
              <a:rPr b="1" lang="ru-RU" sz="2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System.</a:t>
            </a:r>
            <a:r>
              <a:rPr b="1" lang="ru-RU" sz="2800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b="1" lang="ru-RU" sz="2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System.</a:t>
            </a:r>
            <a:r>
              <a:rPr b="1" lang="ru-RU" sz="2800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b="1" lang="ru-RU" sz="24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типи</a:t>
            </a:r>
            <a:r>
              <a:rPr lang="ru-RU" sz="2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Microsoft, IL код яких знаходиться в MSCorLib.dll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7"/>
          <p:cNvSpPr txBox="1"/>
          <p:nvPr>
            <p:ph type="title"/>
          </p:nvPr>
        </p:nvSpPr>
        <p:spPr>
          <a:xfrm>
            <a:off x="210816" y="116632"/>
            <a:ext cx="8928992" cy="6340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1" name="Google Shape;561;p6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188640"/>
            <a:ext cx="8640960" cy="576064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67"/>
          <p:cNvSpPr/>
          <p:nvPr/>
        </p:nvSpPr>
        <p:spPr>
          <a:xfrm>
            <a:off x="3851920" y="5805264"/>
            <a:ext cx="504056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Куча, </a:t>
            </a:r>
            <a:r>
              <a:rPr b="1"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это специальная область памяти, которая может хранить в себе уже готовые объекты</a:t>
            </a: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</p:txBody>
      </p:sp>
      <p:pic>
        <p:nvPicPr>
          <p:cNvPr id="563" name="Google Shape;563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560" y="1916832"/>
            <a:ext cx="2520280" cy="1506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8"/>
          <p:cNvSpPr txBox="1"/>
          <p:nvPr>
            <p:ph idx="1" type="body"/>
          </p:nvPr>
        </p:nvSpPr>
        <p:spPr>
          <a:xfrm>
            <a:off x="107504" y="764704"/>
            <a:ext cx="9036496" cy="5976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782638" lvl="0" marL="10953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ru-RU"/>
              <a:t>У нас есть две важные области памяти, которые требуются для работы программы: </a:t>
            </a:r>
            <a:endParaRPr/>
          </a:p>
          <a:p>
            <a:pPr indent="-223837" lvl="0" marL="566738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lang="ru-RU"/>
              <a:t>первая область памяти, это </a:t>
            </a:r>
            <a:r>
              <a:rPr lang="ru-RU">
                <a:solidFill>
                  <a:srgbClr val="FF0000"/>
                </a:solidFill>
              </a:rPr>
              <a:t>стек</a:t>
            </a:r>
            <a:endParaRPr/>
          </a:p>
          <a:p>
            <a:pPr indent="-223837" lvl="0" marL="566738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lang="ru-RU"/>
              <a:t>вторая область называется </a:t>
            </a:r>
            <a:r>
              <a:rPr lang="ru-RU">
                <a:solidFill>
                  <a:srgbClr val="FF0000"/>
                </a:solidFill>
              </a:rPr>
              <a:t>кучей(Heap</a:t>
            </a:r>
            <a:r>
              <a:rPr lang="ru-RU"/>
              <a:t>).</a:t>
            </a:r>
            <a:endParaRPr/>
          </a:p>
          <a:p>
            <a:pPr indent="-20637" lvl="0" marL="566738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r>
              <a:t/>
            </a:r>
            <a:endParaRPr/>
          </a:p>
          <a:p>
            <a:pPr indent="782638" lvl="0" marL="109538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ru-RU"/>
              <a:t> Это не новое понятие, это понятие пришло к нам с операционной системы Windows. Так вот на куче, как раз и строятся все объекты.</a:t>
            </a:r>
            <a:endParaRPr/>
          </a:p>
          <a:p>
            <a:pPr indent="0" lvl="0" marL="109728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69" name="Google Shape;569;p68"/>
          <p:cNvSpPr txBox="1"/>
          <p:nvPr>
            <p:ph type="title"/>
          </p:nvPr>
        </p:nvSpPr>
        <p:spPr>
          <a:xfrm>
            <a:off x="210816" y="116632"/>
            <a:ext cx="8928992" cy="6340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0070C0"/>
                </a:solidFill>
              </a:rPr>
              <a:t>Области памяти</a:t>
            </a:r>
            <a:endParaRPr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9"/>
          <p:cNvSpPr txBox="1"/>
          <p:nvPr>
            <p:ph idx="1" type="body"/>
          </p:nvPr>
        </p:nvSpPr>
        <p:spPr>
          <a:xfrm>
            <a:off x="107504" y="764704"/>
            <a:ext cx="9036496" cy="5976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1055688" lvl="0" marL="109538" rtl="0" algn="l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Arial"/>
              <a:buNone/>
            </a:pPr>
            <a:r>
              <a:rPr lang="ru-RU">
                <a:solidFill>
                  <a:srgbClr val="0000CC"/>
                </a:solidFill>
              </a:rPr>
              <a:t>Класс</a:t>
            </a:r>
            <a:r>
              <a:rPr lang="ru-RU"/>
              <a:t> – конструкция языка C#, которая содержит в себе поля и методы.</a:t>
            </a:r>
            <a:endParaRPr/>
          </a:p>
          <a:p>
            <a:pPr indent="1055688" lvl="0" marL="109538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/>
              <a:t> </a:t>
            </a:r>
            <a:r>
              <a:rPr lang="ru-RU">
                <a:solidFill>
                  <a:srgbClr val="0000CC"/>
                </a:solidFill>
              </a:rPr>
              <a:t>Объект</a:t>
            </a:r>
            <a:r>
              <a:rPr lang="ru-RU"/>
              <a:t> – область памяти в ОЗУ, потому что класс находится в Visual Studio программиста, </a:t>
            </a:r>
            <a:endParaRPr/>
          </a:p>
          <a:p>
            <a:pPr indent="1055688" lvl="0" marL="109538" rtl="0" algn="l">
              <a:spcBef>
                <a:spcPts val="544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Arial"/>
              <a:buNone/>
            </a:pPr>
            <a:r>
              <a:rPr lang="ru-RU">
                <a:solidFill>
                  <a:srgbClr val="0000CC"/>
                </a:solidFill>
              </a:rPr>
              <a:t>Объект</a:t>
            </a:r>
            <a:r>
              <a:rPr lang="ru-RU"/>
              <a:t>, это выделенная область памяти, в которой находятся наши поля и методы. </a:t>
            </a:r>
            <a:endParaRPr/>
          </a:p>
          <a:p>
            <a:pPr indent="1055688" lvl="0" marL="109538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/>
              <a:t> Получается, что </a:t>
            </a:r>
            <a:endParaRPr/>
          </a:p>
          <a:p>
            <a:pPr indent="1055688" lvl="0" marL="109538" rtl="0" algn="l">
              <a:spcBef>
                <a:spcPts val="544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Arial"/>
              <a:buNone/>
            </a:pPr>
            <a:r>
              <a:rPr lang="ru-RU">
                <a:solidFill>
                  <a:srgbClr val="0000CC"/>
                </a:solidFill>
              </a:rPr>
              <a:t>объект</a:t>
            </a:r>
            <a:r>
              <a:rPr lang="ru-RU">
                <a:solidFill>
                  <a:srgbClr val="FF0000"/>
                </a:solidFill>
              </a:rPr>
              <a:t>, это сущность времени выполнения программы.</a:t>
            </a:r>
            <a:r>
              <a:rPr lang="ru-RU"/>
              <a:t> </a:t>
            </a:r>
            <a:endParaRPr/>
          </a:p>
          <a:p>
            <a:pPr indent="1055688" lvl="0" marL="109538" rtl="0" algn="l">
              <a:spcBef>
                <a:spcPts val="544"/>
              </a:spcBef>
              <a:spcAft>
                <a:spcPts val="0"/>
              </a:spcAft>
              <a:buClr>
                <a:srgbClr val="0000CC"/>
              </a:buClr>
              <a:buSzPct val="100000"/>
              <a:buFont typeface="Arial"/>
              <a:buNone/>
            </a:pPr>
            <a:r>
              <a:rPr lang="ru-RU">
                <a:solidFill>
                  <a:srgbClr val="0000CC"/>
                </a:solidFill>
              </a:rPr>
              <a:t>Класс – </a:t>
            </a:r>
            <a:r>
              <a:rPr lang="ru-RU">
                <a:solidFill>
                  <a:srgbClr val="FF0000"/>
                </a:solidFill>
              </a:rPr>
              <a:t>сущность времени программирования, а оказавшись в памяти – называется объектом</a:t>
            </a:r>
            <a:r>
              <a:rPr lang="ru-RU"/>
              <a:t>. </a:t>
            </a:r>
            <a:endParaRPr/>
          </a:p>
          <a:p>
            <a:pPr indent="1055688" lvl="0" marL="109538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  <a:p>
            <a:pPr indent="1055688" lvl="0" marL="109538" rtl="0" algn="l">
              <a:spcBef>
                <a:spcPts val="544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None/>
            </a:pPr>
            <a:r>
              <a:rPr b="1" lang="ru-RU">
                <a:solidFill>
                  <a:srgbClr val="FF0000"/>
                </a:solidFill>
              </a:rPr>
              <a:t>MyClass  instance1 = new  MyClass();</a:t>
            </a:r>
            <a:endParaRPr b="1">
              <a:solidFill>
                <a:srgbClr val="FF0000"/>
              </a:solidFill>
            </a:endParaRPr>
          </a:p>
          <a:p>
            <a:pPr indent="1055688" lvl="0" marL="109538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>
              <a:solidFill>
                <a:srgbClr val="0000CC"/>
              </a:solidFill>
            </a:endParaRPr>
          </a:p>
          <a:p>
            <a:pPr indent="1055688" lvl="0" marL="109538" rtl="0" algn="l"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/>
              <a:t>. </a:t>
            </a:r>
            <a:endParaRPr/>
          </a:p>
        </p:txBody>
      </p:sp>
      <p:sp>
        <p:nvSpPr>
          <p:cNvPr id="575" name="Google Shape;575;p69"/>
          <p:cNvSpPr txBox="1"/>
          <p:nvPr>
            <p:ph type="title"/>
          </p:nvPr>
        </p:nvSpPr>
        <p:spPr>
          <a:xfrm>
            <a:off x="210816" y="116632"/>
            <a:ext cx="8928992" cy="6340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009999"/>
                </a:solidFill>
              </a:rPr>
              <a:t>Класс   объект</a:t>
            </a:r>
            <a:endParaRPr>
              <a:solidFill>
                <a:srgbClr val="009999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0"/>
          <p:cNvSpPr txBox="1"/>
          <p:nvPr>
            <p:ph idx="1" type="body"/>
          </p:nvPr>
        </p:nvSpPr>
        <p:spPr>
          <a:xfrm>
            <a:off x="107504" y="764704"/>
            <a:ext cx="9036496" cy="5976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0972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ru-RU"/>
              <a:t>Ключевое слово new говорит нам о том, что выделяется область памяти на куче</a:t>
            </a:r>
            <a:r>
              <a:rPr lang="ru-RU" u="sng"/>
              <a:t>. </a:t>
            </a:r>
            <a:endParaRPr/>
          </a:p>
          <a:p>
            <a:pPr indent="0" lvl="0" marL="109728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ru-RU" sz="2000"/>
              <a:t>Операционная система Windows имеет свою кучу, то есть свою область памяти. Net-программы работают под управлением виртуальной машины (CLR), которая неким образом интерпретирует и компилирует и позволяет выполнять программы. </a:t>
            </a:r>
            <a:endParaRPr/>
          </a:p>
          <a:p>
            <a:pPr indent="0" lvl="0" marL="109728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ru-RU" sz="2000"/>
              <a:t>Почему компилирует? Потому что, виртуальная машина </a:t>
            </a:r>
            <a:r>
              <a:rPr lang="ru-RU" sz="2000" u="sng"/>
              <a:t>(CLR)</a:t>
            </a:r>
            <a:r>
              <a:rPr lang="ru-RU" sz="2000"/>
              <a:t>, ее полное название – </a:t>
            </a:r>
            <a:r>
              <a:rPr lang="ru-RU" sz="2000">
                <a:solidFill>
                  <a:srgbClr val="0000FF"/>
                </a:solidFill>
              </a:rPr>
              <a:t>интерпретатор компилирующего типа.</a:t>
            </a:r>
            <a:r>
              <a:rPr lang="ru-RU" sz="2000"/>
              <a:t> Это уже из области интерпретаторов/компиляторов. </a:t>
            </a:r>
            <a:endParaRPr sz="2000"/>
          </a:p>
          <a:p>
            <a:pPr indent="0" lvl="0" marL="109728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/>
          </a:p>
        </p:txBody>
      </p:sp>
      <p:sp>
        <p:nvSpPr>
          <p:cNvPr id="581" name="Google Shape;581;p70"/>
          <p:cNvSpPr txBox="1"/>
          <p:nvPr>
            <p:ph type="title"/>
          </p:nvPr>
        </p:nvSpPr>
        <p:spPr>
          <a:xfrm>
            <a:off x="210816" y="116632"/>
            <a:ext cx="8928992" cy="6340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rgbClr val="0000FF"/>
                </a:solidFill>
              </a:rPr>
              <a:t>Интерпретатор компилирующего типа</a:t>
            </a:r>
            <a:endParaRPr sz="3600"/>
          </a:p>
        </p:txBody>
      </p:sp>
      <p:sp>
        <p:nvSpPr>
          <p:cNvPr id="582" name="Google Shape;582;p70"/>
          <p:cNvSpPr/>
          <p:nvPr/>
        </p:nvSpPr>
        <p:spPr>
          <a:xfrm>
            <a:off x="210816" y="4267200"/>
            <a:ext cx="817118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0972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 операционной системы Windows своя куча, а </a:t>
            </a:r>
            <a:r>
              <a:rPr b="1" lang="ru-RU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CLR</a:t>
            </a: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(это и есть название нашей виртуальной машины) – </a:t>
            </a:r>
            <a:r>
              <a:rPr b="1" lang="ru-RU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Common Language Runtime</a:t>
            </a: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ru-RU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общеязыковая среда исполнения, </a:t>
            </a: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как бы арендует часть этой памяти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1"/>
          <p:cNvSpPr txBox="1"/>
          <p:nvPr>
            <p:ph idx="1" type="body"/>
          </p:nvPr>
        </p:nvSpPr>
        <p:spPr>
          <a:xfrm>
            <a:off x="118934" y="-3810"/>
            <a:ext cx="9036496" cy="5976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09728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</a:pPr>
            <a:r>
              <a:rPr lang="ru-RU">
                <a:solidFill>
                  <a:srgbClr val="FF0000"/>
                </a:solidFill>
              </a:rPr>
              <a:t>Для каждого приложения, куча строится своя</a:t>
            </a:r>
            <a:r>
              <a:rPr lang="ru-RU"/>
              <a:t>. Когда мы запускаем программу, нам выделяется область памяти, которая называется </a:t>
            </a:r>
            <a:r>
              <a:rPr b="1" lang="ru-RU"/>
              <a:t>управляемой кучей</a:t>
            </a:r>
            <a:r>
              <a:rPr lang="ru-RU"/>
              <a:t>. И если у нас запущено несколько программ, которые написаны на языке C#, и работают одновременно, значит и выделено будет несколько таких областей, а каждая область будет принадлежать какому-то отдельному процессу. </a:t>
            </a:r>
            <a:r>
              <a:rPr b="1" lang="ru-RU">
                <a:solidFill>
                  <a:srgbClr val="FF0000"/>
                </a:solidFill>
              </a:rPr>
              <a:t>Процесс, это программа, во время выполнения. </a:t>
            </a:r>
            <a:r>
              <a:rPr lang="ru-RU"/>
              <a:t>Поэтому нельзя думать, что для .Net приложений, куча будет единой – это будет несколько куч. </a:t>
            </a:r>
            <a:endParaRPr/>
          </a:p>
          <a:p>
            <a:pPr indent="0" lvl="0" marL="109728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2"/>
          <p:cNvSpPr txBox="1"/>
          <p:nvPr>
            <p:ph idx="1" type="body"/>
          </p:nvPr>
        </p:nvSpPr>
        <p:spPr>
          <a:xfrm>
            <a:off x="107504" y="764704"/>
            <a:ext cx="9036496" cy="5976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0972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ru-RU" sz="1800"/>
              <a:t>Решили из объекта вынести все переменные в отдельные сущности, и назвать их </a:t>
            </a:r>
            <a:r>
              <a:rPr b="1" lang="ru-RU" sz="1800">
                <a:solidFill>
                  <a:srgbClr val="FF0000"/>
                </a:solidFill>
              </a:rPr>
              <a:t>экземплярами. </a:t>
            </a:r>
            <a:r>
              <a:rPr lang="ru-RU" sz="1800"/>
              <a:t>И теперь, </a:t>
            </a:r>
            <a:r>
              <a:rPr b="1" lang="ru-RU" sz="1800"/>
              <a:t>когда мы пытаемся построить объект, у нас сначала строится объект, и в него из нашего класса, копируется только метод.</a:t>
            </a:r>
            <a:r>
              <a:rPr lang="ru-RU" sz="1800"/>
              <a:t> </a:t>
            </a:r>
            <a:endParaRPr/>
          </a:p>
          <a:p>
            <a:pPr indent="0" lvl="0" marL="109728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ru-RU" sz="1800"/>
              <a:t>То есть, получается, </a:t>
            </a:r>
            <a:r>
              <a:rPr b="1" lang="ru-RU" sz="1800"/>
              <a:t>что </a:t>
            </a:r>
            <a:r>
              <a:rPr b="1" lang="ru-RU" sz="1800">
                <a:solidFill>
                  <a:srgbClr val="FF0000"/>
                </a:solidFill>
              </a:rPr>
              <a:t>объект – </a:t>
            </a:r>
            <a:r>
              <a:rPr b="1" lang="ru-RU" sz="1800">
                <a:solidFill>
                  <a:srgbClr val="0000CC"/>
                </a:solidFill>
              </a:rPr>
              <a:t>это область в памяти, управляемой куче, которая хранит в себе методы, а также статические поля</a:t>
            </a:r>
            <a:endParaRPr/>
          </a:p>
          <a:p>
            <a:pPr indent="0" lvl="0" marL="109728" rtl="0" algn="l">
              <a:spcBef>
                <a:spcPts val="36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1" lang="ru-RU" sz="1800">
                <a:solidFill>
                  <a:srgbClr val="FF0000"/>
                </a:solidFill>
              </a:rPr>
              <a:t>Экземпляр</a:t>
            </a:r>
            <a:r>
              <a:rPr b="1" lang="ru-RU" sz="1800"/>
              <a:t> – область памяти, которая хранит в себе нестатические поля, то есть такие, обычные, которые мы создали в нашем классе.</a:t>
            </a:r>
            <a:r>
              <a:rPr lang="ru-RU" sz="1800"/>
              <a:t> </a:t>
            </a:r>
            <a:endParaRPr/>
          </a:p>
          <a:p>
            <a:pPr indent="0" lvl="0" marL="109728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/>
          </a:p>
          <a:p>
            <a:pPr indent="0" lvl="0" marL="109728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93" name="Google Shape;593;p72"/>
          <p:cNvSpPr txBox="1"/>
          <p:nvPr>
            <p:ph type="title"/>
          </p:nvPr>
        </p:nvSpPr>
        <p:spPr>
          <a:xfrm>
            <a:off x="210816" y="116632"/>
            <a:ext cx="8928992" cy="6340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solidFill>
                  <a:srgbClr val="009999"/>
                </a:solidFill>
              </a:rPr>
              <a:t>Объект. Экземпляр</a:t>
            </a:r>
            <a:r>
              <a:rPr b="1" lang="ru-RU">
                <a:solidFill>
                  <a:srgbClr val="FF0000"/>
                </a:solidFill>
              </a:rPr>
              <a:t>.</a:t>
            </a:r>
            <a:r>
              <a:rPr b="1" lang="ru-RU"/>
              <a:t> </a:t>
            </a:r>
            <a:endParaRPr b="1"/>
          </a:p>
        </p:txBody>
      </p:sp>
      <p:pic>
        <p:nvPicPr>
          <p:cNvPr id="594" name="Google Shape;594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6234" y="3068960"/>
            <a:ext cx="7272808" cy="3186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3"/>
          <p:cNvSpPr txBox="1"/>
          <p:nvPr>
            <p:ph idx="1" type="body"/>
          </p:nvPr>
        </p:nvSpPr>
        <p:spPr>
          <a:xfrm>
            <a:off x="107504" y="764704"/>
            <a:ext cx="9036496" cy="5976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10972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/>
              <a:t>Объект строился всего </a:t>
            </a:r>
            <a:r>
              <a:rPr lang="ru-RU">
                <a:solidFill>
                  <a:srgbClr val="FF0000"/>
                </a:solidFill>
              </a:rPr>
              <a:t>один раз – при построении первого экземпляра.</a:t>
            </a:r>
            <a:r>
              <a:rPr lang="ru-RU"/>
              <a:t> </a:t>
            </a:r>
            <a:endParaRPr/>
          </a:p>
          <a:p>
            <a:pPr indent="0" lvl="0" marL="109728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/>
              <a:t>При построении второго экземпляра, объект уже не строится – строится только экземпляр и пересчитались ссылки в заголовках на объект. </a:t>
            </a:r>
            <a:endParaRPr/>
          </a:p>
          <a:p>
            <a:pPr indent="0" lvl="0" marL="109728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/>
              <a:t>приходится использовать некую оптимизацию. Забегая вперед, позначим, что это подход, который описывается паттерном проектирования Flyweight. Pattern – это шаблон объектно-ориентированного проектирования. </a:t>
            </a:r>
            <a:endParaRPr/>
          </a:p>
          <a:p>
            <a:pPr indent="0" lvl="0" marL="109728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indent="0" lvl="0" marL="109728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/>
              <a:t>И получается, что здесь мы проинициализировали эти поля, определенными значениями 2 и 5 и теперь у каждого экземпляра имеется свое поле и свои значения.</a:t>
            </a:r>
            <a:endParaRPr/>
          </a:p>
          <a:p>
            <a:pPr indent="0" lvl="0" marL="109728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/>
              <a:t> И на втором экземпляре, мы вызываем метод, который должен вывести значение поля на экран. Это происходит так: сначала, мы ищется  метод в экземпляре, и поскольку, экземпляр хранит только статические поля(общие поля, которые можно представить в виде корзины, которой могут пользоваться все экземпляры одновременно), мы переадресуемся в объект.</a:t>
            </a:r>
            <a:endParaRPr/>
          </a:p>
          <a:p>
            <a:pPr indent="0" lvl="0" marL="109728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/>
              <a:t> </a:t>
            </a:r>
            <a:r>
              <a:rPr b="1" lang="ru-RU">
                <a:solidFill>
                  <a:srgbClr val="FF0000"/>
                </a:solidFill>
              </a:rPr>
              <a:t>Объект находит в себе нужный метод, и когда начинает выполняться этот метод, то этот метод обращается именно к тому экземпляру, на котором и был вызван этот метод.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1981200" y="152400"/>
            <a:ext cx="5943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/>
              <a:t>Версії .NET</a:t>
            </a:r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220" y="3962400"/>
            <a:ext cx="8516126" cy="229743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/>
          <p:nvPr/>
        </p:nvSpPr>
        <p:spPr>
          <a:xfrm>
            <a:off x="236220" y="1066800"/>
            <a:ext cx="8305800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0000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NET Framework 4.8 </a:t>
            </a:r>
            <a:r>
              <a:rPr lang="ru-RU" sz="1800">
                <a:solidFill>
                  <a:srgbClr val="171717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- це остання версія платформи .NET Framework. Випуск наступних версій не планується. </a:t>
            </a:r>
            <a:endParaRPr sz="1800">
              <a:solidFill>
                <a:srgbClr val="171717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1717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171717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Проте, </a:t>
            </a:r>
            <a:r>
              <a:rPr b="1" lang="ru-RU" sz="1800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4"/>
              </a:rPr>
              <a:t>обслуговування</a:t>
            </a:r>
            <a:r>
              <a:rPr lang="ru-RU" sz="1800">
                <a:solidFill>
                  <a:srgbClr val="171717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 платформи .NET Framework триватиме в рамках щомісячних виправлень безпеки і надійності. Крім того, вона буде як і раніше включена до складу Windows і не планується до виключення. </a:t>
            </a:r>
            <a:endParaRPr sz="1800">
              <a:solidFill>
                <a:srgbClr val="171717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71717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171717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Переносити додатки .NET Framework не потрібно, однак для нових розробок слід використовувати </a:t>
            </a:r>
            <a:r>
              <a:rPr b="1" lang="ru-RU" sz="1800" u="sng">
                <a:solidFill>
                  <a:schemeClr val="hlink"/>
                </a:solidFill>
                <a:latin typeface="Quattrocento Sans"/>
                <a:ea typeface="Quattrocento Sans"/>
                <a:cs typeface="Quattrocento Sans"/>
                <a:sym typeface="Quattrocento Sans"/>
                <a:hlinkClick r:id="rId5"/>
              </a:rPr>
              <a:t>платформу .NET 5.0 або пізніших версій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782638" lvl="0" marL="109538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</a:pPr>
            <a:r>
              <a:rPr lang="ru-RU">
                <a:solidFill>
                  <a:srgbClr val="FF0000"/>
                </a:solidFill>
              </a:rPr>
              <a:t>Как же  определяется, к какому объекту нужно обращаться? </a:t>
            </a:r>
            <a:endParaRPr>
              <a:solidFill>
                <a:srgbClr val="FF0000"/>
              </a:solidFill>
            </a:endParaRPr>
          </a:p>
          <a:p>
            <a:pPr indent="782638" lvl="0" marL="109538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ru-RU"/>
              <a:t>Этим занимаются механизмы, которые занимаются </a:t>
            </a:r>
            <a:r>
              <a:rPr b="1" lang="ru-RU">
                <a:solidFill>
                  <a:srgbClr val="FF0000"/>
                </a:solidFill>
              </a:rPr>
              <a:t>подстановкой адресов</a:t>
            </a:r>
            <a:r>
              <a:rPr lang="ru-RU"/>
              <a:t>. Более детально, с пересчетом адресов и язык MSL, Вы можете почитать в книге Джеффри Рихтера “CLR via C#”.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5"/>
          <p:cNvSpPr txBox="1"/>
          <p:nvPr>
            <p:ph idx="1" type="body"/>
          </p:nvPr>
        </p:nvSpPr>
        <p:spPr>
          <a:xfrm>
            <a:off x="107504" y="764704"/>
            <a:ext cx="9036496" cy="5976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109728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None/>
            </a:pPr>
            <a:r>
              <a:rPr b="1" lang="ru-RU">
                <a:solidFill>
                  <a:srgbClr val="FF0000"/>
                </a:solidFill>
              </a:rPr>
              <a:t>MyClass instance1 = new MyClass();</a:t>
            </a:r>
            <a:endParaRPr b="1">
              <a:solidFill>
                <a:srgbClr val="FF0000"/>
              </a:solidFill>
            </a:endParaRPr>
          </a:p>
          <a:p>
            <a:pPr indent="0" lvl="0" marL="109728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indent="0" lvl="0" marL="109728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/>
              <a:t>После ключевого слова </a:t>
            </a:r>
            <a:r>
              <a:rPr lang="ru-RU">
                <a:solidFill>
                  <a:srgbClr val="FF0000"/>
                </a:solidFill>
              </a:rPr>
              <a:t>new </a:t>
            </a:r>
            <a:r>
              <a:rPr lang="ru-RU"/>
              <a:t>идет </a:t>
            </a:r>
            <a:r>
              <a:rPr lang="ru-RU">
                <a:solidFill>
                  <a:srgbClr val="FF0000"/>
                </a:solidFill>
              </a:rPr>
              <a:t>конструктор</a:t>
            </a:r>
            <a:r>
              <a:rPr lang="ru-RU"/>
              <a:t> – это специальный метод, который и будет за-</a:t>
            </a:r>
            <a:endParaRPr/>
          </a:p>
          <a:p>
            <a:pPr indent="0" lvl="0" marL="109728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/>
              <a:t>ниматься конструированием нашего объекта.</a:t>
            </a:r>
            <a:endParaRPr/>
          </a:p>
          <a:p>
            <a:pPr indent="0" lvl="0" marL="109728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indent="0" lvl="0" marL="109728" rtl="0" algn="l">
              <a:spcBef>
                <a:spcPts val="592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None/>
            </a:pPr>
            <a:r>
              <a:rPr lang="ru-RU">
                <a:solidFill>
                  <a:srgbClr val="FF0000"/>
                </a:solidFill>
              </a:rPr>
              <a:t>Задача конструктора </a:t>
            </a:r>
            <a:r>
              <a:rPr lang="ru-RU"/>
              <a:t>:</a:t>
            </a:r>
            <a:endParaRPr/>
          </a:p>
          <a:p>
            <a:pPr indent="0" lvl="0" marL="109728" rtl="0" algn="l">
              <a:spcBef>
                <a:spcPts val="592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None/>
            </a:pPr>
            <a:r>
              <a:rPr b="1" lang="ru-RU">
                <a:solidFill>
                  <a:srgbClr val="FF0000"/>
                </a:solidFill>
              </a:rPr>
              <a:t>проинициализировать все поля класса </a:t>
            </a:r>
            <a:r>
              <a:rPr lang="ru-RU"/>
              <a:t>(значениями по умолчанию  или какими-то пользовательскими значениями )</a:t>
            </a:r>
            <a:endParaRPr/>
          </a:p>
          <a:p>
            <a:pPr indent="0" lvl="0" marL="109728" rtl="0" algn="l"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/>
              <a:t>Конструктор не строит объект а инициализирует</a:t>
            </a:r>
            <a:endParaRPr/>
          </a:p>
          <a:p>
            <a:pPr indent="0" lvl="0" marL="109728" rtl="0" algn="l">
              <a:spcBef>
                <a:spcPts val="592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None/>
            </a:pPr>
            <a:r>
              <a:rPr b="1" lang="ru-RU">
                <a:solidFill>
                  <a:srgbClr val="FF0000"/>
                </a:solidFill>
              </a:rPr>
              <a:t>Instance1 это ссылка и ее возвращает конструктор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6"/>
          <p:cNvSpPr txBox="1"/>
          <p:nvPr>
            <p:ph type="title"/>
          </p:nvPr>
        </p:nvSpPr>
        <p:spPr>
          <a:xfrm>
            <a:off x="210816" y="116632"/>
            <a:ext cx="8928992" cy="6340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5" name="Google Shape;615;p7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1" y="1"/>
            <a:ext cx="7272808" cy="3406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5576" y="3356992"/>
            <a:ext cx="7417842" cy="3365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701675" lvl="0" marL="10953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/>
              <a:t>объект обладает двумя природами – состояние и поведение. Состояние объекта определяются значениями его нестатических полей. Вот так, вы видите, что у экземпляра есть нестатическое поле. </a:t>
            </a:r>
            <a:r>
              <a:rPr b="1" lang="ru-RU"/>
              <a:t>Поведение</a:t>
            </a:r>
            <a:r>
              <a:rPr lang="ru-RU"/>
              <a:t> (здесь мы приводим понятие “объект”, как обобщающее понятие как “экземпляр” так и “объект”)- </a:t>
            </a:r>
            <a:r>
              <a:rPr b="1" lang="ru-RU"/>
              <a:t>определяется программным кодом, то есть методами</a:t>
            </a:r>
            <a:r>
              <a:rPr lang="ru-RU"/>
              <a:t>. Методы мы часто называем поведением, а поля мы называем состоянием.</a:t>
            </a:r>
            <a:endParaRPr/>
          </a:p>
          <a:p>
            <a:pPr indent="701675" lvl="0" marL="109538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indent="701675" lvl="0" marL="109538" rtl="0" algn="l">
              <a:spcBef>
                <a:spcPts val="448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None/>
            </a:pPr>
            <a:r>
              <a:rPr lang="ru-RU">
                <a:solidFill>
                  <a:srgbClr val="FF0000"/>
                </a:solidFill>
              </a:rPr>
              <a:t>Из чего состоит </a:t>
            </a:r>
            <a:r>
              <a:rPr lang="ru-RU"/>
              <a:t>– </a:t>
            </a:r>
            <a:r>
              <a:rPr lang="ru-RU">
                <a:solidFill>
                  <a:srgbClr val="0000CC"/>
                </a:solidFill>
              </a:rPr>
              <a:t>это состояние  -это поля</a:t>
            </a:r>
            <a:endParaRPr/>
          </a:p>
          <a:p>
            <a:pPr indent="701675" lvl="0" marL="109538" rtl="0" algn="l">
              <a:spcBef>
                <a:spcPts val="448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Arial"/>
              <a:buNone/>
            </a:pPr>
            <a:r>
              <a:rPr lang="ru-RU">
                <a:solidFill>
                  <a:srgbClr val="FF0000"/>
                </a:solidFill>
              </a:rPr>
              <a:t>Действия</a:t>
            </a:r>
            <a:r>
              <a:rPr lang="ru-RU"/>
              <a:t> – </a:t>
            </a:r>
            <a:r>
              <a:rPr lang="ru-RU">
                <a:solidFill>
                  <a:srgbClr val="0000CC"/>
                </a:solidFill>
              </a:rPr>
              <a:t>поведения – содержимое методов</a:t>
            </a:r>
            <a:endParaRPr/>
          </a:p>
          <a:p>
            <a:pPr indent="701675" lvl="0" marL="109538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/>
              <a:t> </a:t>
            </a:r>
            <a:r>
              <a:rPr lang="ru-RU">
                <a:solidFill>
                  <a:srgbClr val="00B050"/>
                </a:solidFill>
              </a:rPr>
              <a:t>методы надо именовать глаголами (что делать)</a:t>
            </a:r>
            <a:endParaRPr/>
          </a:p>
          <a:p>
            <a:pPr indent="701675" lvl="0" marL="109538" rtl="0" algn="l">
              <a:spcBef>
                <a:spcPts val="448"/>
              </a:spcBef>
              <a:spcAft>
                <a:spcPts val="0"/>
              </a:spcAft>
              <a:buClr>
                <a:srgbClr val="00B050"/>
              </a:buClr>
              <a:buSzPct val="100000"/>
              <a:buFont typeface="Arial"/>
              <a:buNone/>
            </a:pPr>
            <a:r>
              <a:rPr lang="ru-RU">
                <a:solidFill>
                  <a:srgbClr val="00B050"/>
                </a:solidFill>
              </a:rPr>
              <a:t>Классы и поля --- существительными</a:t>
            </a:r>
            <a:endParaRPr/>
          </a:p>
          <a:p>
            <a:pPr indent="-200660" lvl="0" marL="342900" rtl="0" algn="l"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78"/>
          <p:cNvSpPr txBox="1"/>
          <p:nvPr>
            <p:ph idx="1" type="body"/>
          </p:nvPr>
        </p:nvSpPr>
        <p:spPr>
          <a:xfrm>
            <a:off x="107504" y="764704"/>
            <a:ext cx="9036496" cy="5976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0972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ru-RU"/>
              <a:t>Экземпляр класса может быть создан  по сильной ссылке и по слабой ссылке</a:t>
            </a:r>
            <a:endParaRPr/>
          </a:p>
          <a:p>
            <a:pPr indent="0" lvl="0" marL="109728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ru-RU"/>
              <a:t>Ссылка, хранящаяся в переменной, является </a:t>
            </a:r>
            <a:r>
              <a:rPr b="1" lang="ru-RU"/>
              <a:t>сильной.</a:t>
            </a:r>
            <a:r>
              <a:rPr lang="ru-RU"/>
              <a:t> </a:t>
            </a:r>
            <a:r>
              <a:rPr lang="ru-RU">
                <a:solidFill>
                  <a:srgbClr val="FF0000"/>
                </a:solidFill>
              </a:rPr>
              <a:t>MyClass</a:t>
            </a:r>
            <a:r>
              <a:rPr b="1" lang="ru-RU">
                <a:solidFill>
                  <a:srgbClr val="FF0000"/>
                </a:solidFill>
              </a:rPr>
              <a:t> instance1 = </a:t>
            </a:r>
            <a:r>
              <a:rPr lang="ru-RU">
                <a:solidFill>
                  <a:srgbClr val="FF0000"/>
                </a:solidFill>
              </a:rPr>
              <a:t>new MyClass();</a:t>
            </a:r>
            <a:endParaRPr>
              <a:solidFill>
                <a:srgbClr val="FF0000"/>
              </a:solidFill>
            </a:endParaRPr>
          </a:p>
          <a:p>
            <a:pPr indent="873125" lvl="0" marL="109538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ru-RU"/>
              <a:t>Екземпляр класса, созданый по </a:t>
            </a:r>
            <a:r>
              <a:rPr lang="ru-RU">
                <a:solidFill>
                  <a:srgbClr val="FF0000"/>
                </a:solidFill>
              </a:rPr>
              <a:t>слабой ссылке</a:t>
            </a:r>
            <a:r>
              <a:rPr lang="ru-RU"/>
              <a:t> позволяет обратиться только лишь один раз и только лишь к одному из существующих членов, которые входят в этот класс, после вызова конструктора и IntelliSense </a:t>
            </a:r>
            <a:r>
              <a:rPr lang="ru-RU" sz="2000"/>
              <a:t>Например</a:t>
            </a:r>
            <a:endParaRPr/>
          </a:p>
          <a:p>
            <a:pPr indent="519113" lvl="0" marL="109538" rtl="0" algn="l">
              <a:spcBef>
                <a:spcPts val="64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Arial"/>
              <a:buNone/>
            </a:pPr>
            <a:r>
              <a:rPr lang="ru-RU">
                <a:solidFill>
                  <a:srgbClr val="FF0000"/>
                </a:solidFill>
              </a:rPr>
              <a:t>new MyClass().field = "hello";</a:t>
            </a:r>
            <a:endParaRPr/>
          </a:p>
          <a:p>
            <a:pPr indent="873125" lvl="0" marL="109538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27" name="Google Shape;627;p78"/>
          <p:cNvSpPr txBox="1"/>
          <p:nvPr>
            <p:ph type="title"/>
          </p:nvPr>
        </p:nvSpPr>
        <p:spPr>
          <a:xfrm>
            <a:off x="210816" y="116632"/>
            <a:ext cx="8928992" cy="6340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Сильная и  слабая ссылки</a:t>
            </a:r>
            <a:endParaRPr/>
          </a:p>
        </p:txBody>
      </p:sp>
      <p:pic>
        <p:nvPicPr>
          <p:cNvPr id="628" name="Google Shape;628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3670" y="4724400"/>
            <a:ext cx="2952328" cy="1872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Google Shape;633;p7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0200" y="1337946"/>
            <a:ext cx="5558352" cy="5010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80"/>
          <p:cNvSpPr txBox="1"/>
          <p:nvPr>
            <p:ph idx="1" type="body"/>
          </p:nvPr>
        </p:nvSpPr>
        <p:spPr>
          <a:xfrm>
            <a:off x="107504" y="764704"/>
            <a:ext cx="9036496" cy="5976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109728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/>
              <a:t>При написании программ на С# используют одновременно и </a:t>
            </a:r>
            <a:r>
              <a:rPr b="1" lang="ru-RU">
                <a:solidFill>
                  <a:srgbClr val="FF0000"/>
                </a:solidFill>
              </a:rPr>
              <a:t>методы доступа к полям</a:t>
            </a:r>
            <a:r>
              <a:rPr lang="ru-RU"/>
              <a:t>, и </a:t>
            </a:r>
            <a:r>
              <a:rPr b="1" lang="ru-RU">
                <a:solidFill>
                  <a:srgbClr val="FF0000"/>
                </a:solidFill>
              </a:rPr>
              <a:t>модификаторы доступа.</a:t>
            </a:r>
            <a:endParaRPr/>
          </a:p>
          <a:p>
            <a:pPr indent="0" lvl="0" marL="109728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  <a:p>
            <a:pPr indent="0" lvl="0" marL="109728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/>
              <a:t> </a:t>
            </a:r>
            <a:r>
              <a:rPr lang="ru-RU">
                <a:solidFill>
                  <a:srgbClr val="FF0000"/>
                </a:solidFill>
              </a:rPr>
              <a:t>Модификаторы доступа</a:t>
            </a:r>
            <a:r>
              <a:rPr lang="ru-RU"/>
              <a:t>, это специальные, ключевые слова, которые либо открывают доступ к члену класса, либо закрывают к нему доступ. Первые  модификаторы доступа </a:t>
            </a:r>
            <a:r>
              <a:rPr lang="ru-RU">
                <a:solidFill>
                  <a:srgbClr val="FF0000"/>
                </a:solidFill>
              </a:rPr>
              <a:t>private и public</a:t>
            </a:r>
            <a:r>
              <a:rPr lang="ru-RU"/>
              <a:t>.(их всего шесть) </a:t>
            </a:r>
            <a:r>
              <a:rPr lang="ru-RU">
                <a:solidFill>
                  <a:srgbClr val="FF0000"/>
                </a:solidFill>
              </a:rPr>
              <a:t>определяют видимость членов класса</a:t>
            </a:r>
            <a:endParaRPr/>
          </a:p>
          <a:p>
            <a:pPr indent="1793875" lvl="0" marL="92075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/>
              <a:t>Никогда не следует делать поля  открытыми, это плохой стиль. Для обращения к полю рекомендуется использовать </a:t>
            </a:r>
            <a:r>
              <a:rPr b="1" lang="ru-RU">
                <a:solidFill>
                  <a:srgbClr val="FF0000"/>
                </a:solidFill>
              </a:rPr>
              <a:t>методы доступа</a:t>
            </a:r>
            <a:endParaRPr/>
          </a:p>
          <a:p>
            <a:pPr indent="1793875" lvl="0" marL="92075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/>
              <a:t>У объекта имеется 2 природы: состояние и поведение. понимаем, что получать доступ к состоянию – не всегда безопасно.П</a:t>
            </a:r>
            <a:endParaRPr/>
          </a:p>
          <a:p>
            <a:pPr indent="1793875" lvl="0" marL="92075" rtl="0" algn="l"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/>
              <a:t>эти модификаторы доступа, реализуют первую парадигму ООП – инкапсуляция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639" name="Google Shape;639;p80"/>
          <p:cNvSpPr txBox="1"/>
          <p:nvPr>
            <p:ph type="title"/>
          </p:nvPr>
        </p:nvSpPr>
        <p:spPr>
          <a:xfrm>
            <a:off x="210816" y="116632"/>
            <a:ext cx="8928992" cy="6340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>
                <a:solidFill>
                  <a:srgbClr val="FF0000"/>
                </a:solidFill>
              </a:rPr>
              <a:t>Использование методов доступа к закрытым полям</a:t>
            </a:r>
            <a:endParaRPr/>
          </a:p>
        </p:txBody>
      </p:sp>
      <p:pic>
        <p:nvPicPr>
          <p:cNvPr id="640" name="Google Shape;640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04" y="3573016"/>
            <a:ext cx="504056" cy="54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81"/>
          <p:cNvSpPr txBox="1"/>
          <p:nvPr>
            <p:ph type="title"/>
          </p:nvPr>
        </p:nvSpPr>
        <p:spPr>
          <a:xfrm>
            <a:off x="755576" y="472514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Люди чаще всего взаимодействуют через поведение (через  вызов методов)</a:t>
            </a:r>
            <a:br>
              <a:rPr lang="ru-RU" sz="1600"/>
            </a:br>
            <a:r>
              <a:rPr lang="ru-RU" sz="1600"/>
              <a:t> Пример соринка вглазу, или внутренние органы</a:t>
            </a:r>
            <a:endParaRPr/>
          </a:p>
        </p:txBody>
      </p:sp>
      <p:pic>
        <p:nvPicPr>
          <p:cNvPr id="646" name="Google Shape;646;p8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543" y="332656"/>
            <a:ext cx="7200801" cy="4747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2"/>
          <p:cNvSpPr/>
          <p:nvPr/>
        </p:nvSpPr>
        <p:spPr>
          <a:xfrm>
            <a:off x="381000" y="609600"/>
            <a:ext cx="86106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ООП - Объектно-ориентированное программирование — это программирование, в которой основными концепциями являются понятия объектов и классов.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82"/>
          <p:cNvSpPr/>
          <p:nvPr/>
        </p:nvSpPr>
        <p:spPr>
          <a:xfrm>
            <a:off x="381000" y="1828800"/>
            <a:ext cx="8305800" cy="4401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89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ru-R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Парадигма программирования</a:t>
            </a:r>
            <a:r>
              <a:rPr lang="ru-R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— это система идей и понятий, определяющих стиль написания компьютерных программ, а также образ мышления программиста.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ru-RU" sz="1400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·</a:t>
            </a:r>
            <a:r>
              <a:rPr lang="ru-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-R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 основным парадигмам ООП относятся: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ru-R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1)</a:t>
            </a:r>
            <a:r>
              <a:rPr lang="ru-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ru-RU" sz="1400">
                <a:solidFill>
                  <a:srgbClr val="0000CC"/>
                </a:solidFill>
                <a:latin typeface="Calibri"/>
                <a:ea typeface="Calibri"/>
                <a:cs typeface="Calibri"/>
                <a:sym typeface="Calibri"/>
              </a:rPr>
              <a:t>Инкапсуляция</a:t>
            </a:r>
            <a:r>
              <a:rPr lang="ru-R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это свойство системы, позволяющее объединить данные и методы, работающие с ними, в классе и скрыть детали реализации от пользователя.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400"/>
              <a:buFont typeface="Arial"/>
              <a:buChar char="•"/>
            </a:pPr>
            <a:r>
              <a:rPr b="1" lang="ru-RU" sz="1400">
                <a:solidFill>
                  <a:srgbClr val="0000CC"/>
                </a:solidFill>
                <a:latin typeface="Calibri"/>
                <a:ea typeface="Calibri"/>
                <a:cs typeface="Calibri"/>
                <a:sym typeface="Calibri"/>
              </a:rPr>
              <a:t>2) Наследование - </a:t>
            </a:r>
            <a:r>
              <a:rPr lang="ru-R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это свойство системы, позволяющее описать новый класс на основе уже существующего.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400"/>
              <a:buFont typeface="Arial"/>
              <a:buChar char="•"/>
            </a:pPr>
            <a:r>
              <a:rPr b="1" lang="ru-RU" sz="1400">
                <a:solidFill>
                  <a:srgbClr val="0000CC"/>
                </a:solidFill>
                <a:latin typeface="Calibri"/>
                <a:ea typeface="Calibri"/>
                <a:cs typeface="Calibri"/>
                <a:sym typeface="Calibri"/>
              </a:rPr>
              <a:t>3) Полиморфизм </a:t>
            </a:r>
            <a:r>
              <a:rPr lang="ru-R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возможность объектов с одинаковой спецификацией иметь различную реализацию.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400"/>
              <a:buFont typeface="Arial"/>
              <a:buChar char="•"/>
            </a:pPr>
            <a:r>
              <a:rPr b="1" lang="ru-RU" sz="1400">
                <a:solidFill>
                  <a:srgbClr val="0000CC"/>
                </a:solidFill>
                <a:latin typeface="Calibri"/>
                <a:ea typeface="Calibri"/>
                <a:cs typeface="Calibri"/>
                <a:sym typeface="Calibri"/>
              </a:rPr>
              <a:t>4) Абстракция </a:t>
            </a:r>
            <a:r>
              <a:rPr lang="ru-R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это придание объекту характеристик, которые четко определяют его концептуальные границы, отличая от всех других объектов. Позволяет работать с объектами, не вдаваясь в особенности их реализации.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1400"/>
              <a:buFont typeface="Arial"/>
              <a:buChar char="•"/>
            </a:pPr>
            <a:r>
              <a:rPr b="1" lang="ru-RU" sz="1400">
                <a:solidFill>
                  <a:srgbClr val="0000CC"/>
                </a:solidFill>
                <a:latin typeface="Calibri"/>
                <a:ea typeface="Calibri"/>
                <a:cs typeface="Calibri"/>
                <a:sym typeface="Calibri"/>
              </a:rPr>
              <a:t>5) Посылка сообщений </a:t>
            </a:r>
            <a:r>
              <a:rPr lang="ru-R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это способ передачи управления объекту. Если объект должен «отвечать» на это сообщение, то у него должен быть метод, соответствующий данному сообщению.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89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ru-R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b="1" lang="ru-RU" sz="1400">
                <a:solidFill>
                  <a:srgbClr val="0000CC"/>
                </a:solidFill>
                <a:latin typeface="Calibri"/>
                <a:ea typeface="Calibri"/>
                <a:cs typeface="Calibri"/>
                <a:sym typeface="Calibri"/>
              </a:rPr>
              <a:t>) Повторное использование </a:t>
            </a:r>
            <a:r>
              <a:rPr lang="ru-R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парадигма ООП в которой утверждается, что программы (компьютерная программа, программный модуль) частично либо полностью должны составляться из частей, написанных ранее компонентов и/или частей другой программы (системы). Это основная методология, которая применяется для сокращения трудозатрат при разработке сложных систем.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82"/>
          <p:cNvSpPr txBox="1"/>
          <p:nvPr/>
        </p:nvSpPr>
        <p:spPr>
          <a:xfrm>
            <a:off x="2895600" y="0"/>
            <a:ext cx="1952842" cy="646331"/>
          </a:xfrm>
          <a:prstGeom prst="rect">
            <a:avLst/>
          </a:prstGeom>
          <a:noFill/>
          <a:ln>
            <a:noFill/>
          </a:ln>
          <a:effectLst>
            <a:outerShdw rotWithShape="0" algn="ctr" dir="2700000" dist="35921">
              <a:schemeClr val="dk1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Резюме</a:t>
            </a:r>
            <a:endParaRPr b="1" sz="360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7800" y="1066800"/>
            <a:ext cx="6262796" cy="51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/>
          <p:nvPr>
            <p:ph type="title"/>
          </p:nvPr>
        </p:nvSpPr>
        <p:spPr>
          <a:xfrm>
            <a:off x="807298" y="228600"/>
            <a:ext cx="7543800" cy="533400"/>
          </a:xfrm>
          <a:prstGeom prst="rect">
            <a:avLst/>
          </a:prstGeom>
          <a:gradFill>
            <a:gsLst>
              <a:gs pos="0">
                <a:srgbClr val="FFFFCC"/>
              </a:gs>
              <a:gs pos="50000">
                <a:srgbClr val="E1F4FF"/>
              </a:gs>
              <a:gs pos="100000">
                <a:srgbClr val="FFFFCC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0000FF"/>
                </a:solidFill>
              </a:rPr>
              <a:t>Архітектура .NET Framework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-152400" y="381000"/>
            <a:ext cx="3124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400"/>
              <a:t>Етапи компіляції</a:t>
            </a:r>
            <a:endParaRPr sz="1400"/>
          </a:p>
        </p:txBody>
      </p:sp>
      <p:pic>
        <p:nvPicPr>
          <p:cNvPr id="149" name="Google Shape;14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400" y="152400"/>
            <a:ext cx="3962400" cy="670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gradFill>
            <a:gsLst>
              <a:gs pos="0">
                <a:srgbClr val="FFFFCC"/>
              </a:gs>
              <a:gs pos="50000">
                <a:srgbClr val="E1F4FF"/>
              </a:gs>
              <a:gs pos="100000">
                <a:srgbClr val="FFFFCC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.NET Framework - середовище для розробки і виконання прикладних програм</a:t>
            </a:r>
            <a:endParaRPr sz="32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3"/>
          <p:cNvSpPr/>
          <p:nvPr/>
        </p:nvSpPr>
        <p:spPr>
          <a:xfrm>
            <a:off x="0" y="990600"/>
            <a:ext cx="9144000" cy="762000"/>
          </a:xfrm>
          <a:prstGeom prst="rect">
            <a:avLst/>
          </a:prstGeom>
          <a:gradFill>
            <a:gsLst>
              <a:gs pos="0">
                <a:srgbClr val="FFFFCC"/>
              </a:gs>
              <a:gs pos="100000">
                <a:srgbClr val="E1F4FF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1" marL="292100" marR="0" rtl="0" algn="l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400"/>
              <a:buFont typeface="Noto Sans Symbols"/>
              <a:buNone/>
            </a:pPr>
            <a:r>
              <a:rPr b="1" i="0" lang="ru-RU" sz="2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1. Середовище виконання програм - Сommon Language Runtime (CLR)- основа .NET Framework:</a:t>
            </a:r>
            <a:endParaRPr b="1" i="0" sz="2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"/>
          <p:cNvSpPr/>
          <p:nvPr/>
        </p:nvSpPr>
        <p:spPr>
          <a:xfrm>
            <a:off x="685800" y="2057400"/>
            <a:ext cx="7848600" cy="4648200"/>
          </a:xfrm>
          <a:prstGeom prst="rect">
            <a:avLst/>
          </a:prstGeom>
          <a:gradFill>
            <a:gsLst>
              <a:gs pos="0">
                <a:srgbClr val="FFFFCC"/>
              </a:gs>
              <a:gs pos="100000">
                <a:srgbClr val="E1F4FF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7000" lvl="2" marL="520700" marR="0" rtl="0" algn="l"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000"/>
              <a:buFont typeface="Arial"/>
              <a:buChar char="•"/>
            </a:pPr>
            <a:r>
              <a:rPr b="0" i="0" lang="ru-RU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Компілювання коду в</a:t>
            </a:r>
            <a:r>
              <a:rPr b="1" i="0" lang="ru-RU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Intermediate Language (MSIL)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2" marL="520700" marR="0" rtl="0" algn="l"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2000"/>
              <a:buFont typeface="Arial"/>
              <a:buChar char="•"/>
            </a:pPr>
            <a:r>
              <a:rPr b="0" i="0" lang="ru-RU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Компілювання</a:t>
            </a:r>
            <a:r>
              <a:rPr b="1" i="0" lang="ru-RU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just-in-time (JIT) </a:t>
            </a:r>
            <a:r>
              <a:rPr b="0" i="0" lang="ru-RU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систему команд процесора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2" marL="520700" marR="0" rtl="0" algn="l"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2000"/>
              <a:buFont typeface="Arial"/>
              <a:buChar char="•"/>
            </a:pPr>
            <a:r>
              <a:rPr b="0" i="0" lang="ru-RU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Підтримка збірок</a:t>
            </a:r>
            <a:r>
              <a:rPr b="1" i="0" lang="ru-RU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(assemblies)</a:t>
            </a:r>
            <a:endParaRPr/>
          </a:p>
          <a:p>
            <a:pPr indent="-127000" lvl="2" marL="520700" marR="0" rtl="0" algn="l"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2000"/>
              <a:buFont typeface="Arial"/>
              <a:buChar char="•"/>
            </a:pPr>
            <a:r>
              <a:rPr b="0" i="0" lang="ru-RU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Керування кодом під час виконання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2" marL="406400" marR="0" rtl="0" algn="l"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2000"/>
              <a:buFont typeface="Arial"/>
              <a:buChar char="•"/>
            </a:pPr>
            <a:r>
              <a:rPr b="0" i="0" lang="ru-RU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Організація віддаленої взаємодії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2" marL="406400" marR="0" rtl="0" algn="l"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2000"/>
              <a:buFont typeface="Arial"/>
              <a:buChar char="•"/>
            </a:pPr>
            <a:r>
              <a:rPr b="0" i="0" lang="ru-RU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Керування потоками</a:t>
            </a:r>
            <a:endParaRPr/>
          </a:p>
          <a:p>
            <a:pPr indent="-63500" lvl="2" marL="406400" marR="0" rtl="0" algn="l"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2000"/>
              <a:buFont typeface="Arial"/>
              <a:buChar char="•"/>
            </a:pPr>
            <a:r>
              <a:rPr b="0" i="0" lang="ru-RU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Строга перевірка типів</a:t>
            </a:r>
            <a:endParaRPr/>
          </a:p>
          <a:p>
            <a:pPr indent="-63500" lvl="2" marL="406400" marR="0" rtl="0" algn="l"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2000"/>
              <a:buFont typeface="Arial"/>
              <a:buChar char="•"/>
            </a:pPr>
            <a:r>
              <a:rPr b="0" i="0" lang="ru-RU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Виділення пам’яті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3500" lvl="2" marL="406400" marR="0" rtl="0" algn="l">
              <a:spcBef>
                <a:spcPts val="400"/>
              </a:spcBef>
              <a:spcAft>
                <a:spcPts val="0"/>
              </a:spcAft>
              <a:buClr>
                <a:srgbClr val="003399"/>
              </a:buClr>
              <a:buSzPts val="2000"/>
              <a:buFont typeface="Arial"/>
              <a:buChar char="•"/>
            </a:pPr>
            <a:r>
              <a:rPr b="0" i="0" lang="ru-RU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Збір сміття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